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ppt/theme/themeOverride1.xml" ContentType="application/vnd.openxmlformats-officedocument.themeOverr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5" r:id="rId2"/>
    <p:sldId id="274" r:id="rId3"/>
    <p:sldId id="276" r:id="rId4"/>
    <p:sldId id="277" r:id="rId5"/>
    <p:sldId id="278" r:id="rId6"/>
    <p:sldId id="280" r:id="rId7"/>
    <p:sldId id="279" r:id="rId8"/>
    <p:sldId id="281" r:id="rId9"/>
    <p:sldId id="282" r:id="rId10"/>
    <p:sldId id="283" r:id="rId11"/>
    <p:sldId id="275" r:id="rId12"/>
    <p:sldId id="292" r:id="rId13"/>
    <p:sldId id="293" r:id="rId14"/>
    <p:sldId id="294" r:id="rId15"/>
    <p:sldId id="295" r:id="rId16"/>
    <p:sldId id="297" r:id="rId17"/>
    <p:sldId id="298" r:id="rId18"/>
    <p:sldId id="296" r:id="rId19"/>
    <p:sldId id="301" r:id="rId20"/>
    <p:sldId id="302" r:id="rId21"/>
    <p:sldId id="303" r:id="rId22"/>
    <p:sldId id="286" r:id="rId23"/>
    <p:sldId id="307" r:id="rId24"/>
    <p:sldId id="306" r:id="rId25"/>
    <p:sldId id="308" r:id="rId26"/>
    <p:sldId id="309" r:id="rId27"/>
    <p:sldId id="310" r:id="rId28"/>
    <p:sldId id="311" r:id="rId29"/>
    <p:sldId id="267" r:id="rId30"/>
    <p:sldId id="272" r:id="rId31"/>
    <p:sldId id="273" r:id="rId32"/>
    <p:sldId id="266" r:id="rId33"/>
    <p:sldId id="269" r:id="rId34"/>
    <p:sldId id="317" r:id="rId35"/>
    <p:sldId id="312" r:id="rId36"/>
    <p:sldId id="316"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4995" autoAdjust="0"/>
    <p:restoredTop sz="94660"/>
  </p:normalViewPr>
  <p:slideViewPr>
    <p:cSldViewPr snapToGrid="0">
      <p:cViewPr varScale="1">
        <p:scale>
          <a:sx n="87" d="100"/>
          <a:sy n="87" d="100"/>
        </p:scale>
        <p:origin x="-528" y="-86"/>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DA20EC-528C-CA15-8655-90848CC4F3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16DDD48E-7768-002B-FBFD-4EACAF93A5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7FF07852-8930-5990-0B86-23034A0BF8A6}"/>
              </a:ext>
            </a:extLst>
          </p:cNvPr>
          <p:cNvSpPr>
            <a:spLocks noGrp="1"/>
          </p:cNvSpPr>
          <p:nvPr>
            <p:ph type="dt" sz="half" idx="10"/>
          </p:nvPr>
        </p:nvSpPr>
        <p:spPr/>
        <p:txBody>
          <a:bodyPr/>
          <a:lstStyle/>
          <a:p>
            <a:fld id="{F86B9FAB-2074-4DCA-BFE4-8A94E53D02C0}" type="datetimeFigureOut">
              <a:rPr lang="en-IN" smtClean="0"/>
              <a:pPr/>
              <a:t>08-09-2025</a:t>
            </a:fld>
            <a:endParaRPr lang="en-IN"/>
          </a:p>
        </p:txBody>
      </p:sp>
      <p:sp>
        <p:nvSpPr>
          <p:cNvPr id="5" name="Footer Placeholder 4">
            <a:extLst>
              <a:ext uri="{FF2B5EF4-FFF2-40B4-BE49-F238E27FC236}">
                <a16:creationId xmlns:a16="http://schemas.microsoft.com/office/drawing/2014/main" xmlns="" id="{D2B7C679-4377-4F44-4898-67E1AE1680C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75FB298B-0412-FA0E-086F-E0E1ED507678}"/>
              </a:ext>
            </a:extLst>
          </p:cNvPr>
          <p:cNvSpPr>
            <a:spLocks noGrp="1"/>
          </p:cNvSpPr>
          <p:nvPr>
            <p:ph type="sldNum" sz="quarter" idx="12"/>
          </p:nvPr>
        </p:nvSpPr>
        <p:spPr/>
        <p:txBody>
          <a:bodyPr/>
          <a:lstStyle/>
          <a:p>
            <a:fld id="{2B3D0353-1C8A-425B-9CA0-BEE0E78F7E11}" type="slidenum">
              <a:rPr lang="en-IN" smtClean="0"/>
              <a:pPr/>
              <a:t>‹#›</a:t>
            </a:fld>
            <a:endParaRPr lang="en-IN"/>
          </a:p>
        </p:txBody>
      </p:sp>
    </p:spTree>
    <p:extLst>
      <p:ext uri="{BB962C8B-B14F-4D97-AF65-F5344CB8AC3E}">
        <p14:creationId xmlns:p14="http://schemas.microsoft.com/office/powerpoint/2010/main" xmlns="" val="1796007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C2EE40-104F-845E-CD66-25DF5458A78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C1D9231C-F091-BBB4-3305-18B013C12C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9BBD8BD9-BABE-FDA9-01E0-99C73828A54C}"/>
              </a:ext>
            </a:extLst>
          </p:cNvPr>
          <p:cNvSpPr>
            <a:spLocks noGrp="1"/>
          </p:cNvSpPr>
          <p:nvPr>
            <p:ph type="dt" sz="half" idx="10"/>
          </p:nvPr>
        </p:nvSpPr>
        <p:spPr/>
        <p:txBody>
          <a:bodyPr/>
          <a:lstStyle/>
          <a:p>
            <a:fld id="{F86B9FAB-2074-4DCA-BFE4-8A94E53D02C0}" type="datetimeFigureOut">
              <a:rPr lang="en-IN" smtClean="0"/>
              <a:pPr/>
              <a:t>08-09-2025</a:t>
            </a:fld>
            <a:endParaRPr lang="en-IN"/>
          </a:p>
        </p:txBody>
      </p:sp>
      <p:sp>
        <p:nvSpPr>
          <p:cNvPr id="5" name="Footer Placeholder 4">
            <a:extLst>
              <a:ext uri="{FF2B5EF4-FFF2-40B4-BE49-F238E27FC236}">
                <a16:creationId xmlns:a16="http://schemas.microsoft.com/office/drawing/2014/main" xmlns="" id="{B6D643D6-89BB-C638-6439-0A63DEA4BDA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4052F0E5-55CF-BAA3-3E50-0E57E13B67E9}"/>
              </a:ext>
            </a:extLst>
          </p:cNvPr>
          <p:cNvSpPr>
            <a:spLocks noGrp="1"/>
          </p:cNvSpPr>
          <p:nvPr>
            <p:ph type="sldNum" sz="quarter" idx="12"/>
          </p:nvPr>
        </p:nvSpPr>
        <p:spPr/>
        <p:txBody>
          <a:bodyPr/>
          <a:lstStyle/>
          <a:p>
            <a:fld id="{2B3D0353-1C8A-425B-9CA0-BEE0E78F7E11}" type="slidenum">
              <a:rPr lang="en-IN" smtClean="0"/>
              <a:pPr/>
              <a:t>‹#›</a:t>
            </a:fld>
            <a:endParaRPr lang="en-IN"/>
          </a:p>
        </p:txBody>
      </p:sp>
    </p:spTree>
    <p:extLst>
      <p:ext uri="{BB962C8B-B14F-4D97-AF65-F5344CB8AC3E}">
        <p14:creationId xmlns:p14="http://schemas.microsoft.com/office/powerpoint/2010/main" xmlns="" val="23166839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E696DF46-A92D-2F80-3D15-586C96FF670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C47B46F3-663D-8C7B-AB1B-4E72690871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5F4C0F07-3714-A789-40BB-7EE4BFE0D1AF}"/>
              </a:ext>
            </a:extLst>
          </p:cNvPr>
          <p:cNvSpPr>
            <a:spLocks noGrp="1"/>
          </p:cNvSpPr>
          <p:nvPr>
            <p:ph type="dt" sz="half" idx="10"/>
          </p:nvPr>
        </p:nvSpPr>
        <p:spPr/>
        <p:txBody>
          <a:bodyPr/>
          <a:lstStyle/>
          <a:p>
            <a:fld id="{F86B9FAB-2074-4DCA-BFE4-8A94E53D02C0}" type="datetimeFigureOut">
              <a:rPr lang="en-IN" smtClean="0"/>
              <a:pPr/>
              <a:t>08-09-2025</a:t>
            </a:fld>
            <a:endParaRPr lang="en-IN"/>
          </a:p>
        </p:txBody>
      </p:sp>
      <p:sp>
        <p:nvSpPr>
          <p:cNvPr id="5" name="Footer Placeholder 4">
            <a:extLst>
              <a:ext uri="{FF2B5EF4-FFF2-40B4-BE49-F238E27FC236}">
                <a16:creationId xmlns:a16="http://schemas.microsoft.com/office/drawing/2014/main" xmlns="" id="{29323F6F-A709-6347-80CA-2D871755A96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74BE8176-E585-2DA4-9AB0-5BB077C939F6}"/>
              </a:ext>
            </a:extLst>
          </p:cNvPr>
          <p:cNvSpPr>
            <a:spLocks noGrp="1"/>
          </p:cNvSpPr>
          <p:nvPr>
            <p:ph type="sldNum" sz="quarter" idx="12"/>
          </p:nvPr>
        </p:nvSpPr>
        <p:spPr/>
        <p:txBody>
          <a:bodyPr/>
          <a:lstStyle/>
          <a:p>
            <a:fld id="{2B3D0353-1C8A-425B-9CA0-BEE0E78F7E11}" type="slidenum">
              <a:rPr lang="en-IN" smtClean="0"/>
              <a:pPr/>
              <a:t>‹#›</a:t>
            </a:fld>
            <a:endParaRPr lang="en-IN"/>
          </a:p>
        </p:txBody>
      </p:sp>
    </p:spTree>
    <p:extLst>
      <p:ext uri="{BB962C8B-B14F-4D97-AF65-F5344CB8AC3E}">
        <p14:creationId xmlns:p14="http://schemas.microsoft.com/office/powerpoint/2010/main" xmlns="" val="41929750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D2E066-493C-C74C-8DD1-4E1185F8B1C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9F4FDE56-38A0-4B61-2BC3-79A4F2878F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4B5ED751-BCD0-4EB5-DE2A-09F1BCBF4434}"/>
              </a:ext>
            </a:extLst>
          </p:cNvPr>
          <p:cNvSpPr>
            <a:spLocks noGrp="1"/>
          </p:cNvSpPr>
          <p:nvPr>
            <p:ph type="dt" sz="half" idx="10"/>
          </p:nvPr>
        </p:nvSpPr>
        <p:spPr/>
        <p:txBody>
          <a:bodyPr/>
          <a:lstStyle/>
          <a:p>
            <a:fld id="{F86B9FAB-2074-4DCA-BFE4-8A94E53D02C0}" type="datetimeFigureOut">
              <a:rPr lang="en-IN" smtClean="0"/>
              <a:pPr/>
              <a:t>08-09-2025</a:t>
            </a:fld>
            <a:endParaRPr lang="en-IN"/>
          </a:p>
        </p:txBody>
      </p:sp>
      <p:sp>
        <p:nvSpPr>
          <p:cNvPr id="5" name="Footer Placeholder 4">
            <a:extLst>
              <a:ext uri="{FF2B5EF4-FFF2-40B4-BE49-F238E27FC236}">
                <a16:creationId xmlns:a16="http://schemas.microsoft.com/office/drawing/2014/main" xmlns="" id="{60B8B681-2F41-C5B9-1C11-A820D3340DE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8F14157D-356A-A409-E3AA-ACE3E1D2611A}"/>
              </a:ext>
            </a:extLst>
          </p:cNvPr>
          <p:cNvSpPr>
            <a:spLocks noGrp="1"/>
          </p:cNvSpPr>
          <p:nvPr>
            <p:ph type="sldNum" sz="quarter" idx="12"/>
          </p:nvPr>
        </p:nvSpPr>
        <p:spPr/>
        <p:txBody>
          <a:bodyPr/>
          <a:lstStyle/>
          <a:p>
            <a:fld id="{2B3D0353-1C8A-425B-9CA0-BEE0E78F7E11}" type="slidenum">
              <a:rPr lang="en-IN" smtClean="0"/>
              <a:pPr/>
              <a:t>‹#›</a:t>
            </a:fld>
            <a:endParaRPr lang="en-IN"/>
          </a:p>
        </p:txBody>
      </p:sp>
    </p:spTree>
    <p:extLst>
      <p:ext uri="{BB962C8B-B14F-4D97-AF65-F5344CB8AC3E}">
        <p14:creationId xmlns:p14="http://schemas.microsoft.com/office/powerpoint/2010/main" xmlns="" val="708330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787F16-FE2E-C018-9370-B1F235D7F2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983E2C03-3B94-1F28-E7DC-2899F9A4C74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F491E72B-4BD9-F2D0-AD6B-B5BFB71DCA20}"/>
              </a:ext>
            </a:extLst>
          </p:cNvPr>
          <p:cNvSpPr>
            <a:spLocks noGrp="1"/>
          </p:cNvSpPr>
          <p:nvPr>
            <p:ph type="dt" sz="half" idx="10"/>
          </p:nvPr>
        </p:nvSpPr>
        <p:spPr/>
        <p:txBody>
          <a:bodyPr/>
          <a:lstStyle/>
          <a:p>
            <a:fld id="{F86B9FAB-2074-4DCA-BFE4-8A94E53D02C0}" type="datetimeFigureOut">
              <a:rPr lang="en-IN" smtClean="0"/>
              <a:pPr/>
              <a:t>08-09-2025</a:t>
            </a:fld>
            <a:endParaRPr lang="en-IN"/>
          </a:p>
        </p:txBody>
      </p:sp>
      <p:sp>
        <p:nvSpPr>
          <p:cNvPr id="5" name="Footer Placeholder 4">
            <a:extLst>
              <a:ext uri="{FF2B5EF4-FFF2-40B4-BE49-F238E27FC236}">
                <a16:creationId xmlns:a16="http://schemas.microsoft.com/office/drawing/2014/main" xmlns="" id="{6EFFE287-AC45-96C6-4A0B-3E6ABB46844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8D47D4CD-56FD-8D7E-33D9-6A72CD0DC492}"/>
              </a:ext>
            </a:extLst>
          </p:cNvPr>
          <p:cNvSpPr>
            <a:spLocks noGrp="1"/>
          </p:cNvSpPr>
          <p:nvPr>
            <p:ph type="sldNum" sz="quarter" idx="12"/>
          </p:nvPr>
        </p:nvSpPr>
        <p:spPr/>
        <p:txBody>
          <a:bodyPr/>
          <a:lstStyle/>
          <a:p>
            <a:fld id="{2B3D0353-1C8A-425B-9CA0-BEE0E78F7E11}" type="slidenum">
              <a:rPr lang="en-IN" smtClean="0"/>
              <a:pPr/>
              <a:t>‹#›</a:t>
            </a:fld>
            <a:endParaRPr lang="en-IN"/>
          </a:p>
        </p:txBody>
      </p:sp>
    </p:spTree>
    <p:extLst>
      <p:ext uri="{BB962C8B-B14F-4D97-AF65-F5344CB8AC3E}">
        <p14:creationId xmlns:p14="http://schemas.microsoft.com/office/powerpoint/2010/main" xmlns="" val="592040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CF41CD-679E-D8CC-E601-C30D63609C5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1FF162DC-120D-78D6-9C04-95087B6926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33768ED3-FE9A-20D8-4411-21B245428E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A5D6A477-F42F-DCBC-7A79-D05EB6745284}"/>
              </a:ext>
            </a:extLst>
          </p:cNvPr>
          <p:cNvSpPr>
            <a:spLocks noGrp="1"/>
          </p:cNvSpPr>
          <p:nvPr>
            <p:ph type="dt" sz="half" idx="10"/>
          </p:nvPr>
        </p:nvSpPr>
        <p:spPr/>
        <p:txBody>
          <a:bodyPr/>
          <a:lstStyle/>
          <a:p>
            <a:fld id="{F86B9FAB-2074-4DCA-BFE4-8A94E53D02C0}" type="datetimeFigureOut">
              <a:rPr lang="en-IN" smtClean="0"/>
              <a:pPr/>
              <a:t>08-09-2025</a:t>
            </a:fld>
            <a:endParaRPr lang="en-IN"/>
          </a:p>
        </p:txBody>
      </p:sp>
      <p:sp>
        <p:nvSpPr>
          <p:cNvPr id="6" name="Footer Placeholder 5">
            <a:extLst>
              <a:ext uri="{FF2B5EF4-FFF2-40B4-BE49-F238E27FC236}">
                <a16:creationId xmlns:a16="http://schemas.microsoft.com/office/drawing/2014/main" xmlns="" id="{D6B77AB0-5660-A7CC-35A2-3379C23F1C9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8CDE8F0D-A470-EDE5-4970-FB552E87E346}"/>
              </a:ext>
            </a:extLst>
          </p:cNvPr>
          <p:cNvSpPr>
            <a:spLocks noGrp="1"/>
          </p:cNvSpPr>
          <p:nvPr>
            <p:ph type="sldNum" sz="quarter" idx="12"/>
          </p:nvPr>
        </p:nvSpPr>
        <p:spPr/>
        <p:txBody>
          <a:bodyPr/>
          <a:lstStyle/>
          <a:p>
            <a:fld id="{2B3D0353-1C8A-425B-9CA0-BEE0E78F7E11}" type="slidenum">
              <a:rPr lang="en-IN" smtClean="0"/>
              <a:pPr/>
              <a:t>‹#›</a:t>
            </a:fld>
            <a:endParaRPr lang="en-IN"/>
          </a:p>
        </p:txBody>
      </p:sp>
    </p:spTree>
    <p:extLst>
      <p:ext uri="{BB962C8B-B14F-4D97-AF65-F5344CB8AC3E}">
        <p14:creationId xmlns:p14="http://schemas.microsoft.com/office/powerpoint/2010/main" xmlns="" val="4251685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168C8E-9BCB-A6CA-DE01-60D0138B105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C5525E82-6436-5A25-C17D-23049986BC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8460F9A1-7592-336A-581F-D11973CC3D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54D2DF6D-7991-29FB-FC3A-0EBD51A508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A27DD776-22A5-7A3B-E8D7-E5F4CC0BDC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F96375AB-CC44-04EF-14F7-33D55BEDB032}"/>
              </a:ext>
            </a:extLst>
          </p:cNvPr>
          <p:cNvSpPr>
            <a:spLocks noGrp="1"/>
          </p:cNvSpPr>
          <p:nvPr>
            <p:ph type="dt" sz="half" idx="10"/>
          </p:nvPr>
        </p:nvSpPr>
        <p:spPr/>
        <p:txBody>
          <a:bodyPr/>
          <a:lstStyle/>
          <a:p>
            <a:fld id="{F86B9FAB-2074-4DCA-BFE4-8A94E53D02C0}" type="datetimeFigureOut">
              <a:rPr lang="en-IN" smtClean="0"/>
              <a:pPr/>
              <a:t>08-09-2025</a:t>
            </a:fld>
            <a:endParaRPr lang="en-IN"/>
          </a:p>
        </p:txBody>
      </p:sp>
      <p:sp>
        <p:nvSpPr>
          <p:cNvPr id="8" name="Footer Placeholder 7">
            <a:extLst>
              <a:ext uri="{FF2B5EF4-FFF2-40B4-BE49-F238E27FC236}">
                <a16:creationId xmlns:a16="http://schemas.microsoft.com/office/drawing/2014/main" xmlns="" id="{ABEFA032-5396-1F14-B2CB-01443A46394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F4D27AC6-1A27-C93E-0769-035EF38A5694}"/>
              </a:ext>
            </a:extLst>
          </p:cNvPr>
          <p:cNvSpPr>
            <a:spLocks noGrp="1"/>
          </p:cNvSpPr>
          <p:nvPr>
            <p:ph type="sldNum" sz="quarter" idx="12"/>
          </p:nvPr>
        </p:nvSpPr>
        <p:spPr/>
        <p:txBody>
          <a:bodyPr/>
          <a:lstStyle/>
          <a:p>
            <a:fld id="{2B3D0353-1C8A-425B-9CA0-BEE0E78F7E11}" type="slidenum">
              <a:rPr lang="en-IN" smtClean="0"/>
              <a:pPr/>
              <a:t>‹#›</a:t>
            </a:fld>
            <a:endParaRPr lang="en-IN"/>
          </a:p>
        </p:txBody>
      </p:sp>
    </p:spTree>
    <p:extLst>
      <p:ext uri="{BB962C8B-B14F-4D97-AF65-F5344CB8AC3E}">
        <p14:creationId xmlns:p14="http://schemas.microsoft.com/office/powerpoint/2010/main" xmlns="" val="2071167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E7DFFC-58AC-C04A-25A2-BF78A4501A3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BB41B1AF-F251-C5B7-1720-BCB201B2120F}"/>
              </a:ext>
            </a:extLst>
          </p:cNvPr>
          <p:cNvSpPr>
            <a:spLocks noGrp="1"/>
          </p:cNvSpPr>
          <p:nvPr>
            <p:ph type="dt" sz="half" idx="10"/>
          </p:nvPr>
        </p:nvSpPr>
        <p:spPr/>
        <p:txBody>
          <a:bodyPr/>
          <a:lstStyle/>
          <a:p>
            <a:fld id="{F86B9FAB-2074-4DCA-BFE4-8A94E53D02C0}" type="datetimeFigureOut">
              <a:rPr lang="en-IN" smtClean="0"/>
              <a:pPr/>
              <a:t>08-09-2025</a:t>
            </a:fld>
            <a:endParaRPr lang="en-IN"/>
          </a:p>
        </p:txBody>
      </p:sp>
      <p:sp>
        <p:nvSpPr>
          <p:cNvPr id="4" name="Footer Placeholder 3">
            <a:extLst>
              <a:ext uri="{FF2B5EF4-FFF2-40B4-BE49-F238E27FC236}">
                <a16:creationId xmlns:a16="http://schemas.microsoft.com/office/drawing/2014/main" xmlns="" id="{1E76B3A9-AE26-1553-DBEB-3B54C3D6DFA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56895FC3-E87E-0201-188B-4E76F4856861}"/>
              </a:ext>
            </a:extLst>
          </p:cNvPr>
          <p:cNvSpPr>
            <a:spLocks noGrp="1"/>
          </p:cNvSpPr>
          <p:nvPr>
            <p:ph type="sldNum" sz="quarter" idx="12"/>
          </p:nvPr>
        </p:nvSpPr>
        <p:spPr/>
        <p:txBody>
          <a:bodyPr/>
          <a:lstStyle/>
          <a:p>
            <a:fld id="{2B3D0353-1C8A-425B-9CA0-BEE0E78F7E11}" type="slidenum">
              <a:rPr lang="en-IN" smtClean="0"/>
              <a:pPr/>
              <a:t>‹#›</a:t>
            </a:fld>
            <a:endParaRPr lang="en-IN"/>
          </a:p>
        </p:txBody>
      </p:sp>
    </p:spTree>
    <p:extLst>
      <p:ext uri="{BB962C8B-B14F-4D97-AF65-F5344CB8AC3E}">
        <p14:creationId xmlns:p14="http://schemas.microsoft.com/office/powerpoint/2010/main" xmlns="" val="1441468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8632E38-3F51-63AA-6B92-DC5DFD1D3FE9}"/>
              </a:ext>
            </a:extLst>
          </p:cNvPr>
          <p:cNvSpPr>
            <a:spLocks noGrp="1"/>
          </p:cNvSpPr>
          <p:nvPr>
            <p:ph type="dt" sz="half" idx="10"/>
          </p:nvPr>
        </p:nvSpPr>
        <p:spPr/>
        <p:txBody>
          <a:bodyPr/>
          <a:lstStyle/>
          <a:p>
            <a:fld id="{F86B9FAB-2074-4DCA-BFE4-8A94E53D02C0}" type="datetimeFigureOut">
              <a:rPr lang="en-IN" smtClean="0"/>
              <a:pPr/>
              <a:t>08-09-2025</a:t>
            </a:fld>
            <a:endParaRPr lang="en-IN"/>
          </a:p>
        </p:txBody>
      </p:sp>
      <p:sp>
        <p:nvSpPr>
          <p:cNvPr id="3" name="Footer Placeholder 2">
            <a:extLst>
              <a:ext uri="{FF2B5EF4-FFF2-40B4-BE49-F238E27FC236}">
                <a16:creationId xmlns:a16="http://schemas.microsoft.com/office/drawing/2014/main" xmlns="" id="{8638D2A6-82BE-97DB-AA27-BB7A92DCC20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826E203A-A98A-5658-6364-BBE1F45D635E}"/>
              </a:ext>
            </a:extLst>
          </p:cNvPr>
          <p:cNvSpPr>
            <a:spLocks noGrp="1"/>
          </p:cNvSpPr>
          <p:nvPr>
            <p:ph type="sldNum" sz="quarter" idx="12"/>
          </p:nvPr>
        </p:nvSpPr>
        <p:spPr/>
        <p:txBody>
          <a:bodyPr/>
          <a:lstStyle/>
          <a:p>
            <a:fld id="{2B3D0353-1C8A-425B-9CA0-BEE0E78F7E11}" type="slidenum">
              <a:rPr lang="en-IN" smtClean="0"/>
              <a:pPr/>
              <a:t>‹#›</a:t>
            </a:fld>
            <a:endParaRPr lang="en-IN"/>
          </a:p>
        </p:txBody>
      </p:sp>
    </p:spTree>
    <p:extLst>
      <p:ext uri="{BB962C8B-B14F-4D97-AF65-F5344CB8AC3E}">
        <p14:creationId xmlns:p14="http://schemas.microsoft.com/office/powerpoint/2010/main" xmlns="" val="3897049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F65A27-2978-9E12-7A2D-DB9BED4E6A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B5F8EBEF-2121-1726-F3AA-605CE57A6E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F4D72AE3-BA47-9279-27A9-946E1E4F69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70355D81-2E57-FD84-0965-B06008350B61}"/>
              </a:ext>
            </a:extLst>
          </p:cNvPr>
          <p:cNvSpPr>
            <a:spLocks noGrp="1"/>
          </p:cNvSpPr>
          <p:nvPr>
            <p:ph type="dt" sz="half" idx="10"/>
          </p:nvPr>
        </p:nvSpPr>
        <p:spPr/>
        <p:txBody>
          <a:bodyPr/>
          <a:lstStyle/>
          <a:p>
            <a:fld id="{F86B9FAB-2074-4DCA-BFE4-8A94E53D02C0}" type="datetimeFigureOut">
              <a:rPr lang="en-IN" smtClean="0"/>
              <a:pPr/>
              <a:t>08-09-2025</a:t>
            </a:fld>
            <a:endParaRPr lang="en-IN"/>
          </a:p>
        </p:txBody>
      </p:sp>
      <p:sp>
        <p:nvSpPr>
          <p:cNvPr id="6" name="Footer Placeholder 5">
            <a:extLst>
              <a:ext uri="{FF2B5EF4-FFF2-40B4-BE49-F238E27FC236}">
                <a16:creationId xmlns:a16="http://schemas.microsoft.com/office/drawing/2014/main" xmlns="" id="{AEBD7933-572B-C610-3FE7-811330140EE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B9477C6F-26D7-60DE-ACDE-8FF6F5E3B384}"/>
              </a:ext>
            </a:extLst>
          </p:cNvPr>
          <p:cNvSpPr>
            <a:spLocks noGrp="1"/>
          </p:cNvSpPr>
          <p:nvPr>
            <p:ph type="sldNum" sz="quarter" idx="12"/>
          </p:nvPr>
        </p:nvSpPr>
        <p:spPr/>
        <p:txBody>
          <a:bodyPr/>
          <a:lstStyle/>
          <a:p>
            <a:fld id="{2B3D0353-1C8A-425B-9CA0-BEE0E78F7E11}" type="slidenum">
              <a:rPr lang="en-IN" smtClean="0"/>
              <a:pPr/>
              <a:t>‹#›</a:t>
            </a:fld>
            <a:endParaRPr lang="en-IN"/>
          </a:p>
        </p:txBody>
      </p:sp>
    </p:spTree>
    <p:extLst>
      <p:ext uri="{BB962C8B-B14F-4D97-AF65-F5344CB8AC3E}">
        <p14:creationId xmlns:p14="http://schemas.microsoft.com/office/powerpoint/2010/main" xmlns="" val="3020341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E0B3BA-E09F-C211-52FA-201F284E4F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1EC27616-6D95-F040-1967-9ED7793F51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21C5D180-B27D-3E79-2C24-2A63393397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A5BB0CD-E873-7DA9-E08A-C94803DBFF82}"/>
              </a:ext>
            </a:extLst>
          </p:cNvPr>
          <p:cNvSpPr>
            <a:spLocks noGrp="1"/>
          </p:cNvSpPr>
          <p:nvPr>
            <p:ph type="dt" sz="half" idx="10"/>
          </p:nvPr>
        </p:nvSpPr>
        <p:spPr/>
        <p:txBody>
          <a:bodyPr/>
          <a:lstStyle/>
          <a:p>
            <a:fld id="{F86B9FAB-2074-4DCA-BFE4-8A94E53D02C0}" type="datetimeFigureOut">
              <a:rPr lang="en-IN" smtClean="0"/>
              <a:pPr/>
              <a:t>08-09-2025</a:t>
            </a:fld>
            <a:endParaRPr lang="en-IN"/>
          </a:p>
        </p:txBody>
      </p:sp>
      <p:sp>
        <p:nvSpPr>
          <p:cNvPr id="6" name="Footer Placeholder 5">
            <a:extLst>
              <a:ext uri="{FF2B5EF4-FFF2-40B4-BE49-F238E27FC236}">
                <a16:creationId xmlns:a16="http://schemas.microsoft.com/office/drawing/2014/main" xmlns="" id="{B7A5B36A-D869-3437-6DFD-8D36D63FD8C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6BF708E0-D2F3-1FFB-099D-0FA37B528AAF}"/>
              </a:ext>
            </a:extLst>
          </p:cNvPr>
          <p:cNvSpPr>
            <a:spLocks noGrp="1"/>
          </p:cNvSpPr>
          <p:nvPr>
            <p:ph type="sldNum" sz="quarter" idx="12"/>
          </p:nvPr>
        </p:nvSpPr>
        <p:spPr/>
        <p:txBody>
          <a:bodyPr/>
          <a:lstStyle/>
          <a:p>
            <a:fld id="{2B3D0353-1C8A-425B-9CA0-BEE0E78F7E11}" type="slidenum">
              <a:rPr lang="en-IN" smtClean="0"/>
              <a:pPr/>
              <a:t>‹#›</a:t>
            </a:fld>
            <a:endParaRPr lang="en-IN"/>
          </a:p>
        </p:txBody>
      </p:sp>
    </p:spTree>
    <p:extLst>
      <p:ext uri="{BB962C8B-B14F-4D97-AF65-F5344CB8AC3E}">
        <p14:creationId xmlns:p14="http://schemas.microsoft.com/office/powerpoint/2010/main" xmlns="" val="3556414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6AE042C-1D41-0AE0-F71A-D3486739F3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CE588956-D580-C5B9-C1E2-E188776E7E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0F552FB1-9EB9-5782-34F1-DD854336C1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86B9FAB-2074-4DCA-BFE4-8A94E53D02C0}" type="datetimeFigureOut">
              <a:rPr lang="en-IN" smtClean="0"/>
              <a:pPr/>
              <a:t>08-09-2025</a:t>
            </a:fld>
            <a:endParaRPr lang="en-IN"/>
          </a:p>
        </p:txBody>
      </p:sp>
      <p:sp>
        <p:nvSpPr>
          <p:cNvPr id="5" name="Footer Placeholder 4">
            <a:extLst>
              <a:ext uri="{FF2B5EF4-FFF2-40B4-BE49-F238E27FC236}">
                <a16:creationId xmlns:a16="http://schemas.microsoft.com/office/drawing/2014/main" xmlns="" id="{F11B8EA6-B189-3EDB-27B7-127B7B7A76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xmlns="" id="{F8D6C9E4-A6CE-ED15-CE57-E9ED13AC4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B3D0353-1C8A-425B-9CA0-BEE0E78F7E11}" type="slidenum">
              <a:rPr lang="en-IN" smtClean="0"/>
              <a:pPr/>
              <a:t>‹#›</a:t>
            </a:fld>
            <a:endParaRPr lang="en-IN"/>
          </a:p>
        </p:txBody>
      </p:sp>
    </p:spTree>
    <p:extLst>
      <p:ext uri="{BB962C8B-B14F-4D97-AF65-F5344CB8AC3E}">
        <p14:creationId xmlns:p14="http://schemas.microsoft.com/office/powerpoint/2010/main" xmlns="" val="5823417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huggingface.co/docs/datasets/en/index" TargetMode="External"/><Relationship Id="rId2" Type="http://schemas.openxmlformats.org/officeDocument/2006/relationships/hyperlink" Target="https://commoncrawl.org/"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openai.com/" TargetMode="Externa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www.geeksforgeeks.org/what-is-google-search-generative-experience-and-how-to-use-sge/" TargetMode="External"/><Relationship Id="rId2" Type="http://schemas.openxmlformats.org/officeDocument/2006/relationships/hyperlink" Target="https://www.geeksforgeeks.org/what-is-google-gemini-ai/" TargetMode="Externa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hyperlink" Target="https://www.geeksforgeeks.org/what-is-llama2-metas-ai-explained/" TargetMode="External"/><Relationship Id="rId2" Type="http://schemas.openxmlformats.org/officeDocument/2006/relationships/slideLayout" Target="../slideLayouts/slideLayout6.xml"/><Relationship Id="rId1" Type="http://schemas.openxmlformats.org/officeDocument/2006/relationships/themeOverride" Target="../theme/themeOverride1.xml"/><Relationship Id="rId4" Type="http://schemas.openxmlformats.org/officeDocument/2006/relationships/hyperlink" Target="https://www.geeksforgeeks.org/what-is-sagemaker-in-aw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gemini.google.com/app" TargetMode="External"/><Relationship Id="rId7" Type="http://schemas.openxmlformats.org/officeDocument/2006/relationships/image" Target="../media/image49.png"/><Relationship Id="rId2" Type="http://schemas.openxmlformats.org/officeDocument/2006/relationships/image" Target="../media/image46.jpeg"/><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hyperlink" Target="https://openai.com/"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xmlns="" id="{624E4FE6-1D32-53A8-DE7E-990A919545F4}"/>
            </a:ext>
          </a:extLst>
        </p:cNvPr>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xmlns="" id="{B95B9BA8-1D69-4796-85F5-B6D0BD52354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2671CC26-833D-4DBA-4705-62A61ED6E988}"/>
              </a:ext>
            </a:extLst>
          </p:cNvPr>
          <p:cNvSpPr>
            <a:spLocks noGrp="1"/>
          </p:cNvSpPr>
          <p:nvPr>
            <p:ph type="ctrTitle"/>
          </p:nvPr>
        </p:nvSpPr>
        <p:spPr>
          <a:xfrm>
            <a:off x="0" y="3191256"/>
            <a:ext cx="3255264" cy="1389888"/>
          </a:xfrm>
        </p:spPr>
        <p:txBody>
          <a:bodyPr vert="horz" lIns="91440" tIns="45720" rIns="91440" bIns="45720" rtlCol="0" anchor="t">
            <a:normAutofit fontScale="90000"/>
          </a:bodyPr>
          <a:lstStyle/>
          <a:p>
            <a:r>
              <a:rPr lang="en-US" sz="4000" b="1" kern="1200" dirty="0">
                <a:solidFill>
                  <a:schemeClr val="tx1"/>
                </a:solidFill>
                <a:latin typeface="+mj-lt"/>
                <a:ea typeface="+mj-ea"/>
                <a:cs typeface="+mj-cs"/>
              </a:rPr>
              <a:t>AGENDA</a:t>
            </a:r>
            <a:br>
              <a:rPr lang="en-US" sz="4000" b="1" kern="1200" dirty="0">
                <a:solidFill>
                  <a:schemeClr val="tx1"/>
                </a:solidFill>
                <a:latin typeface="+mj-lt"/>
                <a:ea typeface="+mj-ea"/>
                <a:cs typeface="+mj-cs"/>
              </a:rPr>
            </a:br>
            <a:r>
              <a:rPr lang="en-US" sz="4000" b="1" kern="1200" dirty="0">
                <a:solidFill>
                  <a:schemeClr val="tx1"/>
                </a:solidFill>
                <a:latin typeface="+mj-lt"/>
                <a:ea typeface="+mj-ea"/>
                <a:cs typeface="+mj-cs"/>
              </a:rPr>
              <a:t/>
            </a:r>
            <a:br>
              <a:rPr lang="en-US" sz="4000" b="1" kern="1200" dirty="0">
                <a:solidFill>
                  <a:schemeClr val="tx1"/>
                </a:solidFill>
                <a:latin typeface="+mj-lt"/>
                <a:ea typeface="+mj-ea"/>
                <a:cs typeface="+mj-cs"/>
              </a:rPr>
            </a:br>
            <a:r>
              <a:rPr lang="en-US" sz="4000" b="1" kern="1200" dirty="0">
                <a:solidFill>
                  <a:schemeClr val="tx1"/>
                </a:solidFill>
                <a:latin typeface="+mj-lt"/>
                <a:ea typeface="+mj-ea"/>
                <a:cs typeface="+mj-cs"/>
              </a:rPr>
              <a:t/>
            </a:r>
            <a:br>
              <a:rPr lang="en-US" sz="4000" b="1" kern="1200" dirty="0">
                <a:solidFill>
                  <a:schemeClr val="tx1"/>
                </a:solidFill>
                <a:latin typeface="+mj-lt"/>
                <a:ea typeface="+mj-ea"/>
                <a:cs typeface="+mj-cs"/>
              </a:rPr>
            </a:br>
            <a:r>
              <a:rPr lang="en-US" sz="4000" b="1" kern="1200" dirty="0">
                <a:solidFill>
                  <a:schemeClr val="tx1"/>
                </a:solidFill>
                <a:latin typeface="+mj-lt"/>
                <a:ea typeface="+mj-ea"/>
                <a:cs typeface="+mj-cs"/>
              </a:rPr>
              <a:t/>
            </a:r>
            <a:br>
              <a:rPr lang="en-US" sz="4000" b="1" kern="1200" dirty="0">
                <a:solidFill>
                  <a:schemeClr val="tx1"/>
                </a:solidFill>
                <a:latin typeface="+mj-lt"/>
                <a:ea typeface="+mj-ea"/>
                <a:cs typeface="+mj-cs"/>
              </a:rPr>
            </a:br>
            <a:r>
              <a:rPr lang="en-US" sz="4000" b="1" kern="1200" dirty="0">
                <a:solidFill>
                  <a:schemeClr val="tx1"/>
                </a:solidFill>
                <a:latin typeface="+mj-lt"/>
                <a:ea typeface="+mj-ea"/>
                <a:cs typeface="+mj-cs"/>
              </a:rPr>
              <a:t/>
            </a:r>
            <a:br>
              <a:rPr lang="en-US" sz="4000" b="1" kern="1200" dirty="0">
                <a:solidFill>
                  <a:schemeClr val="tx1"/>
                </a:solidFill>
                <a:latin typeface="+mj-lt"/>
                <a:ea typeface="+mj-ea"/>
                <a:cs typeface="+mj-cs"/>
              </a:rPr>
            </a:br>
            <a:r>
              <a:rPr lang="en-US" sz="4000" b="1" kern="1200" dirty="0">
                <a:solidFill>
                  <a:schemeClr val="tx1"/>
                </a:solidFill>
                <a:latin typeface="+mj-lt"/>
                <a:ea typeface="+mj-ea"/>
                <a:cs typeface="+mj-cs"/>
              </a:rPr>
              <a:t/>
            </a:r>
            <a:br>
              <a:rPr lang="en-US" sz="4000" b="1" kern="1200" dirty="0">
                <a:solidFill>
                  <a:schemeClr val="tx1"/>
                </a:solidFill>
                <a:latin typeface="+mj-lt"/>
                <a:ea typeface="+mj-ea"/>
                <a:cs typeface="+mj-cs"/>
              </a:rPr>
            </a:br>
            <a:r>
              <a:rPr lang="en-US" sz="4000" b="1" kern="1200" dirty="0">
                <a:solidFill>
                  <a:schemeClr val="tx1"/>
                </a:solidFill>
                <a:latin typeface="+mj-lt"/>
                <a:ea typeface="+mj-ea"/>
                <a:cs typeface="+mj-cs"/>
              </a:rPr>
              <a:t> </a:t>
            </a:r>
          </a:p>
        </p:txBody>
      </p:sp>
      <p:sp>
        <p:nvSpPr>
          <p:cNvPr id="3" name="Subtitle 2">
            <a:extLst>
              <a:ext uri="{FF2B5EF4-FFF2-40B4-BE49-F238E27FC236}">
                <a16:creationId xmlns:a16="http://schemas.microsoft.com/office/drawing/2014/main" xmlns="" id="{73ADBBDA-D5E3-22DD-EBAF-A3A98183267E}"/>
              </a:ext>
            </a:extLst>
          </p:cNvPr>
          <p:cNvSpPr>
            <a:spLocks noGrp="1"/>
          </p:cNvSpPr>
          <p:nvPr>
            <p:ph type="subTitle" idx="1"/>
          </p:nvPr>
        </p:nvSpPr>
        <p:spPr>
          <a:xfrm>
            <a:off x="3995928" y="0"/>
            <a:ext cx="6711696" cy="6757416"/>
          </a:xfrm>
        </p:spPr>
        <p:txBody>
          <a:bodyPr vert="horz" lIns="91440" tIns="45720" rIns="91440" bIns="45720" rtlCol="0">
            <a:normAutofit fontScale="92500" lnSpcReduction="20000"/>
          </a:bodyPr>
          <a:lstStyle/>
          <a:p>
            <a:pPr algn="just"/>
            <a:endParaRPr lang="en-US" sz="1600" b="1" dirty="0"/>
          </a:p>
          <a:p>
            <a:pPr algn="just"/>
            <a:r>
              <a:rPr lang="en-US" sz="1600" b="1" dirty="0"/>
              <a:t>1- WHAT IS LARGE LANGUAGE MODEL</a:t>
            </a:r>
          </a:p>
          <a:p>
            <a:pPr algn="just"/>
            <a:r>
              <a:rPr lang="en-US" sz="1600" b="1" dirty="0"/>
              <a:t>2- HOW DOES LLM WORKS</a:t>
            </a:r>
          </a:p>
          <a:p>
            <a:pPr algn="just"/>
            <a:r>
              <a:rPr lang="en-US" sz="1600" b="1" dirty="0"/>
              <a:t>	- LLM TOKENIZER</a:t>
            </a:r>
          </a:p>
          <a:p>
            <a:pPr algn="just"/>
            <a:r>
              <a:rPr lang="en-US" sz="1600" b="1" dirty="0"/>
              <a:t>	- LLM EMBEDDING</a:t>
            </a:r>
          </a:p>
          <a:p>
            <a:pPr algn="just"/>
            <a:r>
              <a:rPr lang="en-US" sz="1600" b="1" dirty="0"/>
              <a:t>	- TRANSFER LEARNING</a:t>
            </a:r>
          </a:p>
          <a:p>
            <a:pPr algn="just"/>
            <a:r>
              <a:rPr lang="en-US" sz="1600" b="1" dirty="0"/>
              <a:t>	- ATTENTION</a:t>
            </a:r>
          </a:p>
          <a:p>
            <a:pPr algn="just"/>
            <a:r>
              <a:rPr lang="en-US" sz="1600" b="1" dirty="0"/>
              <a:t>	- PRE-TRAING &amp; FINE-TUNNING</a:t>
            </a:r>
          </a:p>
          <a:p>
            <a:pPr algn="just"/>
            <a:r>
              <a:rPr lang="en-US" sz="1600" b="1" dirty="0"/>
              <a:t>3- COMPARISION OF LLM &amp; PRICING</a:t>
            </a:r>
          </a:p>
          <a:p>
            <a:pPr algn="just"/>
            <a:r>
              <a:rPr lang="en-US" sz="1600" b="1" dirty="0"/>
              <a:t>4- KEY STEPS OF LLM </a:t>
            </a:r>
          </a:p>
          <a:p>
            <a:pPr algn="just"/>
            <a:r>
              <a:rPr lang="en-US" sz="1600" b="1" dirty="0"/>
              <a:t>	</a:t>
            </a:r>
            <a:r>
              <a:rPr lang="en-US" sz="1600" b="1" dirty="0">
                <a:solidFill>
                  <a:srgbClr val="FFFFFF"/>
                </a:solidFill>
              </a:rPr>
              <a:t>- DATA CURATION </a:t>
            </a:r>
          </a:p>
          <a:p>
            <a:pPr algn="just"/>
            <a:r>
              <a:rPr lang="en-US" sz="1600" b="1" dirty="0">
                <a:solidFill>
                  <a:srgbClr val="FFFFFF"/>
                </a:solidFill>
              </a:rPr>
              <a:t>	- MODEL ARCHITECTURE</a:t>
            </a:r>
          </a:p>
          <a:p>
            <a:pPr algn="just"/>
            <a:r>
              <a:rPr lang="en-US" sz="1600" b="1" dirty="0">
                <a:solidFill>
                  <a:srgbClr val="FFFFFF"/>
                </a:solidFill>
              </a:rPr>
              <a:t>	- TRAINING AT SCALE </a:t>
            </a:r>
          </a:p>
          <a:p>
            <a:pPr algn="just"/>
            <a:r>
              <a:rPr lang="en-US" sz="1600" b="1" dirty="0"/>
              <a:t>5- WHY WE CALLED LARGE IN LARGE LANGUAGE MODEL</a:t>
            </a:r>
          </a:p>
          <a:p>
            <a:pPr algn="just"/>
            <a:r>
              <a:rPr lang="en-US" sz="1600" b="1" dirty="0"/>
              <a:t>	- PROMPT DESIGN</a:t>
            </a:r>
          </a:p>
          <a:p>
            <a:pPr algn="just"/>
            <a:r>
              <a:rPr lang="en-US" sz="1600" b="1" dirty="0"/>
              <a:t>	- FEW SHOT LEARNING &amp; ZERO SHOT LEARNING</a:t>
            </a:r>
          </a:p>
          <a:p>
            <a:pPr algn="just"/>
            <a:r>
              <a:rPr lang="en-US" sz="1600" b="1" dirty="0"/>
              <a:t>6- OPEN-AI API KEY GENERATION </a:t>
            </a:r>
          </a:p>
          <a:p>
            <a:pPr algn="just"/>
            <a:r>
              <a:rPr lang="en-US" sz="1600" b="1" dirty="0"/>
              <a:t>7- INTRODUCTION TO LANGCHAIN</a:t>
            </a:r>
          </a:p>
          <a:p>
            <a:pPr algn="just"/>
            <a:r>
              <a:rPr lang="en-US" sz="1600" b="1" dirty="0"/>
              <a:t>8- EXPLORE THE DATASET USING LANGCHAIN (PRACTICLE)</a:t>
            </a:r>
          </a:p>
          <a:p>
            <a:pPr algn="just"/>
            <a:r>
              <a:rPr lang="en-US" sz="1600" b="1" dirty="0"/>
              <a:t>9- TOP LLM MODEL’S</a:t>
            </a:r>
          </a:p>
          <a:p>
            <a:pPr algn="just"/>
            <a:r>
              <a:rPr lang="en-US" sz="1600" b="1" dirty="0"/>
              <a:t>10- FREQUENCY ASKED QUESTION</a:t>
            </a:r>
          </a:p>
          <a:p>
            <a:pPr algn="just"/>
            <a:r>
              <a:rPr lang="en-US" sz="1600" b="1" dirty="0"/>
              <a:t>11- TRENDING LLM APPLICATION &amp; REAL TIME APPLICATION OF LLM</a:t>
            </a:r>
          </a:p>
          <a:p>
            <a:pPr algn="just"/>
            <a:r>
              <a:rPr lang="en-US" sz="1600" b="1" dirty="0"/>
              <a:t>12- PREVIOUS WORKSHOP LINK  &amp; NEW BATCH COURSE LINK </a:t>
            </a:r>
          </a:p>
          <a:p>
            <a:pPr algn="just"/>
            <a:endParaRPr lang="en-US" sz="1600" b="1" dirty="0"/>
          </a:p>
          <a:p>
            <a:pPr indent="-228600" algn="just">
              <a:buFont typeface="Arial" panose="020B0604020202020204" pitchFamily="34" charset="0"/>
              <a:buChar char="•"/>
            </a:pPr>
            <a:endParaRPr lang="en-US" sz="1600" b="1" dirty="0"/>
          </a:p>
          <a:p>
            <a:pPr indent="-228600" algn="just">
              <a:buFont typeface="Arial" panose="020B0604020202020204" pitchFamily="34" charset="0"/>
              <a:buChar char="•"/>
            </a:pPr>
            <a:endParaRPr lang="en-US" sz="1600" b="1" dirty="0"/>
          </a:p>
        </p:txBody>
      </p:sp>
    </p:spTree>
    <p:extLst>
      <p:ext uri="{BB962C8B-B14F-4D97-AF65-F5344CB8AC3E}">
        <p14:creationId xmlns:p14="http://schemas.microsoft.com/office/powerpoint/2010/main" xmlns="" val="24163411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xmlns="" id="{AB794C8A-F13A-2C0D-4604-031F8B485E3F}"/>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xmlns="" id="{AB8C311F-7253-4AED-9701-7FC0708C41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E2384209-CB15-4CDF-9D31-C44FD9A3F20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2633B3B5-CC90-43F0-8714-D31D1F3F020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xmlns="" id="{A8D57A06-A426-446D-B02C-A2DC6B62E4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up of black text&#10;&#10;Description automatically generated">
            <a:extLst>
              <a:ext uri="{FF2B5EF4-FFF2-40B4-BE49-F238E27FC236}">
                <a16:creationId xmlns:a16="http://schemas.microsoft.com/office/drawing/2014/main" xmlns="" id="{1DFAE7F3-D9E2-AD76-F1AB-31F90B504904}"/>
              </a:ext>
            </a:extLst>
          </p:cNvPr>
          <p:cNvPicPr>
            <a:picLocks noChangeAspect="1"/>
          </p:cNvPicPr>
          <p:nvPr/>
        </p:nvPicPr>
        <p:blipFill>
          <a:blip r:embed="rId2"/>
          <a:stretch>
            <a:fillRect/>
          </a:stretch>
        </p:blipFill>
        <p:spPr>
          <a:xfrm>
            <a:off x="375918" y="128016"/>
            <a:ext cx="7609353" cy="1981247"/>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xmlns="" id="{9C33ED68-357C-29E6-ED98-1235681852E5}"/>
              </a:ext>
            </a:extLst>
          </p:cNvPr>
          <p:cNvPicPr>
            <a:picLocks noChangeAspect="1"/>
          </p:cNvPicPr>
          <p:nvPr/>
        </p:nvPicPr>
        <p:blipFill>
          <a:blip r:embed="rId3"/>
          <a:stretch>
            <a:fillRect/>
          </a:stretch>
        </p:blipFill>
        <p:spPr>
          <a:xfrm>
            <a:off x="375918" y="2114355"/>
            <a:ext cx="7609353" cy="3204358"/>
          </a:xfrm>
          <a:prstGeom prst="rect">
            <a:avLst/>
          </a:prstGeom>
        </p:spPr>
      </p:pic>
      <p:sp>
        <p:nvSpPr>
          <p:cNvPr id="6" name="TextBox 5">
            <a:extLst>
              <a:ext uri="{FF2B5EF4-FFF2-40B4-BE49-F238E27FC236}">
                <a16:creationId xmlns:a16="http://schemas.microsoft.com/office/drawing/2014/main" xmlns="" id="{91813B54-9ECB-44E9-D7E8-4D105CD52904}"/>
              </a:ext>
            </a:extLst>
          </p:cNvPr>
          <p:cNvSpPr txBox="1"/>
          <p:nvPr/>
        </p:nvSpPr>
        <p:spPr>
          <a:xfrm>
            <a:off x="455796" y="5438844"/>
            <a:ext cx="7609353" cy="907941"/>
          </a:xfrm>
          <a:prstGeom prst="rect">
            <a:avLst/>
          </a:prstGeom>
          <a:noFill/>
        </p:spPr>
        <p:txBody>
          <a:bodyPr wrap="square" rtlCol="0">
            <a:spAutoFit/>
          </a:bodyPr>
          <a:lstStyle/>
          <a:p>
            <a:pPr defTabSz="996696">
              <a:spcAft>
                <a:spcPts val="600"/>
              </a:spcAft>
            </a:pPr>
            <a:r>
              <a:rPr lang="en-IN" sz="2400" b="1" kern="1200" dirty="0">
                <a:solidFill>
                  <a:schemeClr val="bg1"/>
                </a:solidFill>
                <a:latin typeface="+mn-lt"/>
                <a:ea typeface="+mn-ea"/>
                <a:cs typeface="+mn-cs"/>
              </a:rPr>
              <a:t>ENCODER – DECODER : combination of both </a:t>
            </a:r>
          </a:p>
          <a:p>
            <a:pPr defTabSz="996696">
              <a:spcAft>
                <a:spcPts val="600"/>
              </a:spcAft>
            </a:pPr>
            <a:r>
              <a:rPr lang="en-IN" sz="2400" b="1" kern="1200" dirty="0">
                <a:solidFill>
                  <a:schemeClr val="bg1"/>
                </a:solidFill>
                <a:latin typeface="+mn-lt"/>
                <a:ea typeface="+mn-ea"/>
                <a:cs typeface="+mn-cs"/>
              </a:rPr>
              <a:t>RNN NEURAL NETWORK (SEQ2SEQ MODEL)</a:t>
            </a:r>
            <a:endParaRPr lang="en-IN" sz="2400" b="1" dirty="0">
              <a:solidFill>
                <a:schemeClr val="bg1"/>
              </a:solidFill>
            </a:endParaRPr>
          </a:p>
        </p:txBody>
      </p:sp>
      <p:pic>
        <p:nvPicPr>
          <p:cNvPr id="9" name="Picture 8">
            <a:extLst>
              <a:ext uri="{FF2B5EF4-FFF2-40B4-BE49-F238E27FC236}">
                <a16:creationId xmlns:a16="http://schemas.microsoft.com/office/drawing/2014/main" xmlns="" id="{EAEF023B-A98E-57CD-534B-EBEAF311122A}"/>
              </a:ext>
            </a:extLst>
          </p:cNvPr>
          <p:cNvPicPr>
            <a:picLocks noChangeAspect="1"/>
          </p:cNvPicPr>
          <p:nvPr/>
        </p:nvPicPr>
        <p:blipFill>
          <a:blip r:embed="rId4"/>
          <a:stretch>
            <a:fillRect/>
          </a:stretch>
        </p:blipFill>
        <p:spPr>
          <a:xfrm>
            <a:off x="9149427" y="4919472"/>
            <a:ext cx="1933101" cy="1712663"/>
          </a:xfrm>
          <a:prstGeom prst="rect">
            <a:avLst/>
          </a:prstGeom>
        </p:spPr>
      </p:pic>
      <p:sp>
        <p:nvSpPr>
          <p:cNvPr id="10" name="Arrow: Right 9">
            <a:extLst>
              <a:ext uri="{FF2B5EF4-FFF2-40B4-BE49-F238E27FC236}">
                <a16:creationId xmlns:a16="http://schemas.microsoft.com/office/drawing/2014/main" xmlns="" id="{67A4F307-09DF-0B0C-2CAA-B104FAE1B3B2}"/>
              </a:ext>
            </a:extLst>
          </p:cNvPr>
          <p:cNvSpPr/>
          <p:nvPr/>
        </p:nvSpPr>
        <p:spPr>
          <a:xfrm>
            <a:off x="7520414" y="5715000"/>
            <a:ext cx="1548121" cy="63178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3" name="Picture 2">
            <a:extLst>
              <a:ext uri="{FF2B5EF4-FFF2-40B4-BE49-F238E27FC236}">
                <a16:creationId xmlns:a16="http://schemas.microsoft.com/office/drawing/2014/main" xmlns="" id="{FD29AB29-FAE0-67D6-4A64-53E7BB415EC1}"/>
              </a:ext>
            </a:extLst>
          </p:cNvPr>
          <p:cNvPicPr>
            <a:picLocks noChangeAspect="1"/>
          </p:cNvPicPr>
          <p:nvPr/>
        </p:nvPicPr>
        <p:blipFill>
          <a:blip r:embed="rId5"/>
          <a:stretch>
            <a:fillRect/>
          </a:stretch>
        </p:blipFill>
        <p:spPr>
          <a:xfrm>
            <a:off x="7986037" y="128016"/>
            <a:ext cx="4205963" cy="3252596"/>
          </a:xfrm>
          <a:prstGeom prst="rect">
            <a:avLst/>
          </a:prstGeom>
        </p:spPr>
      </p:pic>
    </p:spTree>
    <p:extLst>
      <p:ext uri="{BB962C8B-B14F-4D97-AF65-F5344CB8AC3E}">
        <p14:creationId xmlns:p14="http://schemas.microsoft.com/office/powerpoint/2010/main" xmlns="" val="30030241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xmlns="" id="{C46B2449-FF07-47FC-AA19-DB68D98F32E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xmlns="" id="{4E94261F-1ED3-4E90-88E6-1347914400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6716"/>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extBox 3">
            <a:extLst>
              <a:ext uri="{FF2B5EF4-FFF2-40B4-BE49-F238E27FC236}">
                <a16:creationId xmlns:a16="http://schemas.microsoft.com/office/drawing/2014/main" xmlns="" id="{4BD38FC7-9BD4-18BA-FC30-DFDC14A15079}"/>
              </a:ext>
            </a:extLst>
          </p:cNvPr>
          <p:cNvSpPr txBox="1"/>
          <p:nvPr/>
        </p:nvSpPr>
        <p:spPr>
          <a:xfrm>
            <a:off x="1301262" y="590062"/>
            <a:ext cx="5008867" cy="2838938"/>
          </a:xfrm>
          <a:prstGeom prst="rect">
            <a:avLst/>
          </a:prstGeom>
        </p:spPr>
        <p:txBody>
          <a:bodyPr vert="horz" lIns="91440" tIns="45720" rIns="91440" bIns="45720" rtlCol="0" anchor="b">
            <a:normAutofit lnSpcReduction="10000"/>
          </a:bodyPr>
          <a:lstStyle/>
          <a:p>
            <a:pPr>
              <a:lnSpc>
                <a:spcPct val="90000"/>
              </a:lnSpc>
              <a:spcBef>
                <a:spcPct val="0"/>
              </a:spcBef>
              <a:spcAft>
                <a:spcPts val="600"/>
              </a:spcAft>
            </a:pPr>
            <a:r>
              <a:rPr lang="en-US" sz="5600" kern="1200" dirty="0">
                <a:solidFill>
                  <a:srgbClr val="FFFFFF"/>
                </a:solidFill>
                <a:latin typeface="+mj-lt"/>
                <a:ea typeface="+mj-ea"/>
                <a:cs typeface="+mj-cs"/>
              </a:rPr>
              <a:t>LIST OF TRANSFORMER FROM BASIC </a:t>
            </a:r>
          </a:p>
        </p:txBody>
      </p:sp>
      <p:grpSp>
        <p:nvGrpSpPr>
          <p:cNvPr id="30" name="Group 29">
            <a:extLst>
              <a:ext uri="{FF2B5EF4-FFF2-40B4-BE49-F238E27FC236}">
                <a16:creationId xmlns:a16="http://schemas.microsoft.com/office/drawing/2014/main" xmlns="" id="{C6052961-5ADC-4465-9B95-E6D4A490D5A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653696" y="1606411"/>
            <a:ext cx="465456" cy="581432"/>
            <a:chOff x="653696" y="1606411"/>
            <a:chExt cx="465456" cy="581432"/>
          </a:xfrm>
          <a:solidFill>
            <a:srgbClr val="FFFFFF"/>
          </a:solidFill>
        </p:grpSpPr>
        <p:sp>
          <p:nvSpPr>
            <p:cNvPr id="31" name="Graphic 13">
              <a:extLst>
                <a:ext uri="{FF2B5EF4-FFF2-40B4-BE49-F238E27FC236}">
                  <a16:creationId xmlns:a16="http://schemas.microsoft.com/office/drawing/2014/main" xmlns="" id="{C5CB530E-515E-412C-9DF1-5F8FFBD6F3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669236" y="1606411"/>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grpFill/>
            <a:ln w="603" cap="flat">
              <a:noFill/>
              <a:prstDash val="solid"/>
              <a:miter/>
            </a:ln>
          </p:spPr>
          <p:txBody>
            <a:bodyPr rtlCol="0" anchor="ctr"/>
            <a:lstStyle/>
            <a:p>
              <a:endParaRPr lang="en-US">
                <a:solidFill>
                  <a:srgbClr val="FFFFFF"/>
                </a:solidFill>
              </a:endParaRPr>
            </a:p>
          </p:txBody>
        </p:sp>
        <p:sp>
          <p:nvSpPr>
            <p:cNvPr id="32" name="Graphic 12">
              <a:extLst>
                <a:ext uri="{FF2B5EF4-FFF2-40B4-BE49-F238E27FC236}">
                  <a16:creationId xmlns:a16="http://schemas.microsoft.com/office/drawing/2014/main" xmlns="" id="{712D4376-A578-4FF1-94FC-245E7A6A489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28014" y="183570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grpFill/>
            <a:ln w="422" cap="flat">
              <a:noFill/>
              <a:prstDash val="solid"/>
              <a:miter/>
            </a:ln>
          </p:spPr>
          <p:txBody>
            <a:bodyPr rtlCol="0" anchor="ctr"/>
            <a:lstStyle/>
            <a:p>
              <a:endParaRPr lang="en-US">
                <a:solidFill>
                  <a:srgbClr val="FFFFFF"/>
                </a:solidFill>
              </a:endParaRPr>
            </a:p>
          </p:txBody>
        </p:sp>
        <p:sp>
          <p:nvSpPr>
            <p:cNvPr id="33" name="Graphic 15">
              <a:extLst>
                <a:ext uri="{FF2B5EF4-FFF2-40B4-BE49-F238E27FC236}">
                  <a16:creationId xmlns:a16="http://schemas.microsoft.com/office/drawing/2014/main" xmlns="" id="{AEA7509D-F04F-40CB-A0B3-EEF16499CC9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653696" y="2060130"/>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grpFill/>
            <a:ln w="610" cap="flat">
              <a:noFill/>
              <a:prstDash val="solid"/>
              <a:miter/>
            </a:ln>
          </p:spPr>
          <p:txBody>
            <a:bodyPr rtlCol="0" anchor="ctr"/>
            <a:lstStyle/>
            <a:p>
              <a:endParaRPr lang="en-US">
                <a:solidFill>
                  <a:srgbClr val="FFFFFF"/>
                </a:solidFill>
              </a:endParaRPr>
            </a:p>
          </p:txBody>
        </p:sp>
      </p:grpSp>
      <p:cxnSp>
        <p:nvCxnSpPr>
          <p:cNvPr id="35" name="Straight Connector 34">
            <a:extLst>
              <a:ext uri="{FF2B5EF4-FFF2-40B4-BE49-F238E27FC236}">
                <a16:creationId xmlns:a16="http://schemas.microsoft.com/office/drawing/2014/main" xmlns="" id="{56020367-4FD5-4596-8E10-C5F095CD8DB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301262" y="3496322"/>
            <a:ext cx="0" cy="335280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xmlns="" id="{5124B649-B75E-739D-B02D-509CB2A4F97E}"/>
              </a:ext>
            </a:extLst>
          </p:cNvPr>
          <p:cNvPicPr>
            <a:picLocks noChangeAspect="1"/>
          </p:cNvPicPr>
          <p:nvPr/>
        </p:nvPicPr>
        <p:blipFill>
          <a:blip r:embed="rId2"/>
          <a:stretch>
            <a:fillRect/>
          </a:stretch>
        </p:blipFill>
        <p:spPr>
          <a:xfrm>
            <a:off x="6492240" y="6716"/>
            <a:ext cx="5699757" cy="6864716"/>
          </a:xfrm>
          <a:prstGeom prst="rect">
            <a:avLst/>
          </a:prstGeom>
        </p:spPr>
      </p:pic>
    </p:spTree>
    <p:extLst>
      <p:ext uri="{BB962C8B-B14F-4D97-AF65-F5344CB8AC3E}">
        <p14:creationId xmlns:p14="http://schemas.microsoft.com/office/powerpoint/2010/main" xmlns="" val="9049922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0635BB7D-5AD9-1277-3059-FBF094646D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B481EF5C-3D90-A872-F724-75D16B42943C}"/>
              </a:ext>
            </a:extLst>
          </p:cNvPr>
          <p:cNvSpPr>
            <a:spLocks noGrp="1"/>
          </p:cNvSpPr>
          <p:nvPr>
            <p:ph type="ctrTitle"/>
          </p:nvPr>
        </p:nvSpPr>
        <p:spPr>
          <a:xfrm>
            <a:off x="0" y="0"/>
            <a:ext cx="12192000" cy="768095"/>
          </a:xfrm>
          <a:solidFill>
            <a:schemeClr val="bg2">
              <a:lumMod val="10000"/>
            </a:schemeClr>
          </a:solidFill>
          <a:ln>
            <a:solidFill>
              <a:schemeClr val="tx1"/>
            </a:solidFill>
          </a:ln>
        </p:spPr>
        <p:txBody>
          <a:bodyPr vert="horz" lIns="91440" tIns="45720" rIns="91440" bIns="45720" rtlCol="0" anchor="b">
            <a:normAutofit/>
          </a:bodyPr>
          <a:lstStyle/>
          <a:p>
            <a:r>
              <a:rPr lang="en-US" sz="4000" dirty="0">
                <a:solidFill>
                  <a:schemeClr val="bg2"/>
                </a:solidFill>
              </a:rPr>
              <a:t>PRE-TRAINING &amp; FINE-TUNNING  IN LLM </a:t>
            </a:r>
            <a:endParaRPr lang="en-IN" sz="4000" dirty="0">
              <a:solidFill>
                <a:schemeClr val="bg2"/>
              </a:solidFill>
            </a:endParaRPr>
          </a:p>
        </p:txBody>
      </p:sp>
      <p:sp>
        <p:nvSpPr>
          <p:cNvPr id="3" name="Subtitle 2">
            <a:extLst>
              <a:ext uri="{FF2B5EF4-FFF2-40B4-BE49-F238E27FC236}">
                <a16:creationId xmlns:a16="http://schemas.microsoft.com/office/drawing/2014/main" xmlns="" id="{F9C2E009-5295-F315-F063-4BCFFE06500C}"/>
              </a:ext>
            </a:extLst>
          </p:cNvPr>
          <p:cNvSpPr>
            <a:spLocks noGrp="1"/>
          </p:cNvSpPr>
          <p:nvPr>
            <p:ph type="subTitle" idx="1"/>
          </p:nvPr>
        </p:nvSpPr>
        <p:spPr>
          <a:xfrm>
            <a:off x="4096512" y="1005840"/>
            <a:ext cx="8004048" cy="5559552"/>
          </a:xfrm>
        </p:spPr>
        <p:txBody>
          <a:bodyPr>
            <a:normAutofit/>
          </a:bodyPr>
          <a:lstStyle/>
          <a:p>
            <a:pPr algn="l"/>
            <a:r>
              <a:rPr lang="en-US" sz="2000" b="1" u="sng" dirty="0"/>
              <a:t>PRE-TRAINNING (GPT):</a:t>
            </a:r>
          </a:p>
          <a:p>
            <a:pPr marL="342900" indent="-342900" algn="l">
              <a:spcBef>
                <a:spcPts val="600"/>
              </a:spcBef>
              <a:buFontTx/>
              <a:buChar char="-"/>
            </a:pPr>
            <a:r>
              <a:rPr lang="en-US" sz="2000" b="1" dirty="0"/>
              <a:t>For pretrain user required 1000 * H100 </a:t>
            </a:r>
            <a:r>
              <a:rPr lang="en-US" sz="2000" b="1" dirty="0" err="1"/>
              <a:t>tensorcore</a:t>
            </a:r>
            <a:r>
              <a:rPr lang="en-US" sz="2000" b="1" dirty="0"/>
              <a:t>  </a:t>
            </a:r>
            <a:r>
              <a:rPr lang="en-US" sz="2000" b="1" dirty="0" err="1"/>
              <a:t>gpu</a:t>
            </a:r>
            <a:r>
              <a:rPr lang="en-US" sz="2000" b="1" dirty="0"/>
              <a:t> from </a:t>
            </a:r>
            <a:r>
              <a:rPr lang="en-US" sz="2000" b="1" dirty="0" err="1"/>
              <a:t>nvidia</a:t>
            </a:r>
            <a:r>
              <a:rPr lang="en-US" sz="2000" b="1" dirty="0"/>
              <a:t> each with 8GB ( while train in GPT-X) </a:t>
            </a:r>
          </a:p>
          <a:p>
            <a:pPr marL="342900" indent="-342900" algn="l">
              <a:spcBef>
                <a:spcPts val="600"/>
              </a:spcBef>
              <a:buFontTx/>
              <a:buChar char="-"/>
            </a:pPr>
            <a:r>
              <a:rPr lang="en-US" sz="2000" b="1" dirty="0"/>
              <a:t>Minimum training time is 1k – 10k </a:t>
            </a:r>
            <a:r>
              <a:rPr lang="en-US" sz="2000" b="1" dirty="0" err="1"/>
              <a:t>hrs</a:t>
            </a:r>
            <a:endParaRPr lang="en-US" sz="2000" b="1" dirty="0"/>
          </a:p>
          <a:p>
            <a:pPr marL="342900" indent="-342900" algn="l">
              <a:spcBef>
                <a:spcPts val="600"/>
              </a:spcBef>
              <a:buFontTx/>
              <a:buChar char="-"/>
            </a:pPr>
            <a:r>
              <a:rPr lang="en-US" sz="2000" b="1" dirty="0"/>
              <a:t>Required large dataset about 10</a:t>
            </a:r>
            <a:r>
              <a:rPr lang="en-US" sz="2000" b="1" baseline="30000" dirty="0"/>
              <a:t>th</a:t>
            </a:r>
            <a:r>
              <a:rPr lang="en-US" sz="2000" b="1" dirty="0"/>
              <a:t> of internet </a:t>
            </a:r>
          </a:p>
          <a:p>
            <a:pPr marL="342900" indent="-342900" algn="l">
              <a:spcBef>
                <a:spcPts val="600"/>
              </a:spcBef>
              <a:buFontTx/>
              <a:buChar char="-"/>
            </a:pPr>
            <a:r>
              <a:rPr lang="en-US" sz="2000" b="1" dirty="0"/>
              <a:t>To train these dataset in cloud it required 10m dollars in </a:t>
            </a:r>
            <a:r>
              <a:rPr lang="en-US" sz="2000" b="1" dirty="0" err="1"/>
              <a:t>gpt</a:t>
            </a:r>
            <a:r>
              <a:rPr lang="en-US" sz="2000" b="1" dirty="0"/>
              <a:t> 3.5</a:t>
            </a:r>
          </a:p>
          <a:p>
            <a:pPr algn="l"/>
            <a:endParaRPr lang="en-US" sz="2000" b="1" u="sng" dirty="0"/>
          </a:p>
          <a:p>
            <a:pPr algn="l"/>
            <a:endParaRPr lang="en-US" sz="2000" b="1" u="sng" dirty="0"/>
          </a:p>
          <a:p>
            <a:pPr algn="l"/>
            <a:r>
              <a:rPr lang="en-US" sz="2000" b="1" u="sng" dirty="0"/>
              <a:t>FINE-TUNNING (GPT)</a:t>
            </a:r>
          </a:p>
          <a:p>
            <a:pPr algn="l">
              <a:spcBef>
                <a:spcPts val="600"/>
              </a:spcBef>
            </a:pPr>
            <a:r>
              <a:rPr lang="en-IN" sz="2000" b="1" dirty="0"/>
              <a:t>For fine tunning required system infrastructure of 10*H100(80GB)</a:t>
            </a:r>
          </a:p>
          <a:p>
            <a:pPr marL="342900" indent="-342900" algn="l">
              <a:spcBef>
                <a:spcPts val="600"/>
              </a:spcBef>
              <a:buFontTx/>
              <a:buChar char="-"/>
            </a:pPr>
            <a:r>
              <a:rPr lang="en-IN" sz="2000" b="1" dirty="0"/>
              <a:t>100 hr in the cloud</a:t>
            </a:r>
          </a:p>
          <a:p>
            <a:pPr marL="342900" indent="-342900" algn="l">
              <a:spcBef>
                <a:spcPts val="600"/>
              </a:spcBef>
              <a:buFontTx/>
              <a:buChar char="-"/>
            </a:pPr>
            <a:r>
              <a:rPr lang="en-IN" sz="2000" b="1" dirty="0"/>
              <a:t>Dataset is specific format </a:t>
            </a:r>
            <a:r>
              <a:rPr lang="en-IN" sz="2000" b="1" dirty="0" err="1"/>
              <a:t>e.g</a:t>
            </a:r>
            <a:r>
              <a:rPr lang="en-IN" sz="2000" b="1" dirty="0"/>
              <a:t> if the dataset is QA then train    (q1-a1 || q2-a2 || q1m-a1m)</a:t>
            </a:r>
          </a:p>
          <a:p>
            <a:pPr marL="342900" indent="-342900" algn="l">
              <a:spcBef>
                <a:spcPts val="600"/>
              </a:spcBef>
              <a:buFontTx/>
              <a:buChar char="-"/>
            </a:pPr>
            <a:r>
              <a:rPr lang="en-IN" sz="2000" b="1" dirty="0"/>
              <a:t>Cost is 5-10 for fine tunning</a:t>
            </a:r>
          </a:p>
        </p:txBody>
      </p:sp>
      <p:pic>
        <p:nvPicPr>
          <p:cNvPr id="5" name="Picture 4">
            <a:extLst>
              <a:ext uri="{FF2B5EF4-FFF2-40B4-BE49-F238E27FC236}">
                <a16:creationId xmlns:a16="http://schemas.microsoft.com/office/drawing/2014/main" xmlns="" id="{D8583C7F-0518-F0B9-3322-6E59B28E5C2F}"/>
              </a:ext>
            </a:extLst>
          </p:cNvPr>
          <p:cNvPicPr>
            <a:picLocks noChangeAspect="1"/>
          </p:cNvPicPr>
          <p:nvPr/>
        </p:nvPicPr>
        <p:blipFill>
          <a:blip r:embed="rId2"/>
          <a:stretch>
            <a:fillRect/>
          </a:stretch>
        </p:blipFill>
        <p:spPr>
          <a:xfrm>
            <a:off x="91440" y="859536"/>
            <a:ext cx="4005072" cy="2852928"/>
          </a:xfrm>
          <a:prstGeom prst="rect">
            <a:avLst/>
          </a:prstGeom>
        </p:spPr>
      </p:pic>
      <p:pic>
        <p:nvPicPr>
          <p:cNvPr id="7" name="Picture 6">
            <a:extLst>
              <a:ext uri="{FF2B5EF4-FFF2-40B4-BE49-F238E27FC236}">
                <a16:creationId xmlns:a16="http://schemas.microsoft.com/office/drawing/2014/main" xmlns="" id="{02C32255-FE9A-1A54-DD77-C3B09E74EBA9}"/>
              </a:ext>
            </a:extLst>
          </p:cNvPr>
          <p:cNvPicPr>
            <a:picLocks noChangeAspect="1"/>
          </p:cNvPicPr>
          <p:nvPr/>
        </p:nvPicPr>
        <p:blipFill>
          <a:blip r:embed="rId3"/>
          <a:stretch>
            <a:fillRect/>
          </a:stretch>
        </p:blipFill>
        <p:spPr>
          <a:xfrm>
            <a:off x="91440" y="3712464"/>
            <a:ext cx="4005072" cy="2921324"/>
          </a:xfrm>
          <a:prstGeom prst="rect">
            <a:avLst/>
          </a:prstGeom>
        </p:spPr>
      </p:pic>
    </p:spTree>
    <p:extLst>
      <p:ext uri="{BB962C8B-B14F-4D97-AF65-F5344CB8AC3E}">
        <p14:creationId xmlns:p14="http://schemas.microsoft.com/office/powerpoint/2010/main" xmlns="" val="39348092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xmlns="" id="{021B5B76-F2FB-3FBB-4A75-FA5DD5317211}"/>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2215C6C6-E45C-4179-9FC1-E8A4C1D4743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xmlns="" id="{5FE9FE4C-C9E0-4C54-8010-EA9D29CD4D5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rot="5400000">
            <a:off x="-1564726" y="1890469"/>
            <a:ext cx="5860051" cy="2079143"/>
            <a:chOff x="6081624" y="1998368"/>
            <a:chExt cx="5613457" cy="782175"/>
          </a:xfrm>
          <a:solidFill>
            <a:schemeClr val="accent4"/>
          </a:solidFill>
        </p:grpSpPr>
        <p:sp>
          <p:nvSpPr>
            <p:cNvPr id="13" name="Rectangle 12">
              <a:extLst>
                <a:ext uri="{FF2B5EF4-FFF2-40B4-BE49-F238E27FC236}">
                  <a16:creationId xmlns:a16="http://schemas.microsoft.com/office/drawing/2014/main" xmlns="" id="{56FAD6EF-0374-46BD-901E-E901DCA01F5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04847ABE-275E-4DCA-B164-A672D517FB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xmlns="" id="{3776B14B-F2F4-4825-8DA8-8C7A0F2B396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xmlns="" id="{5CC5FA9B-E53A-EA80-3B29-E243E6CAD695}"/>
              </a:ext>
            </a:extLst>
          </p:cNvPr>
          <p:cNvPicPr>
            <a:picLocks noChangeAspect="1"/>
          </p:cNvPicPr>
          <p:nvPr/>
        </p:nvPicPr>
        <p:blipFill rotWithShape="1">
          <a:blip r:embed="rId2"/>
          <a:srcRect t="11665" b="5781"/>
          <a:stretch/>
        </p:blipFill>
        <p:spPr>
          <a:xfrm>
            <a:off x="579528" y="535771"/>
            <a:ext cx="11032944" cy="5608998"/>
          </a:xfrm>
          <a:prstGeom prst="rect">
            <a:avLst/>
          </a:prstGeom>
        </p:spPr>
      </p:pic>
    </p:spTree>
    <p:extLst>
      <p:ext uri="{BB962C8B-B14F-4D97-AF65-F5344CB8AC3E}">
        <p14:creationId xmlns:p14="http://schemas.microsoft.com/office/powerpoint/2010/main" xmlns="" val="3873710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xmlns="" id="{E0767F3E-A893-1DBF-2507-271D59F08928}"/>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xmlns="" id="{63644BFD-D22E-4019-B666-387DA51AEAF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xmlns="" id="{5FE9FE4C-C9E0-4C54-8010-EA9D29CD4D5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rot="5400000">
            <a:off x="7956356" y="1890469"/>
            <a:ext cx="5860051" cy="2079143"/>
            <a:chOff x="6081624" y="1998368"/>
            <a:chExt cx="5613457" cy="782175"/>
          </a:xfrm>
          <a:solidFill>
            <a:schemeClr val="accent4"/>
          </a:solidFill>
        </p:grpSpPr>
        <p:sp>
          <p:nvSpPr>
            <p:cNvPr id="22" name="Rectangle 21">
              <a:extLst>
                <a:ext uri="{FF2B5EF4-FFF2-40B4-BE49-F238E27FC236}">
                  <a16:creationId xmlns:a16="http://schemas.microsoft.com/office/drawing/2014/main" xmlns="" id="{56FAD6EF-0374-46BD-901E-E901DCA01F5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xmlns="" id="{04847ABE-275E-4DCA-B164-A672D517FB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xmlns="" id="{3776B14B-F2F4-4825-8DA8-8C7A0F2B396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xmlns="" id="{CA2C0E0C-B963-08AB-47C0-B40430B55D13}"/>
              </a:ext>
            </a:extLst>
          </p:cNvPr>
          <p:cNvPicPr>
            <a:picLocks noChangeAspect="1"/>
          </p:cNvPicPr>
          <p:nvPr/>
        </p:nvPicPr>
        <p:blipFill>
          <a:blip r:embed="rId2"/>
          <a:stretch>
            <a:fillRect/>
          </a:stretch>
        </p:blipFill>
        <p:spPr>
          <a:xfrm>
            <a:off x="649224" y="162559"/>
            <a:ext cx="10740136" cy="6221611"/>
          </a:xfrm>
          <a:prstGeom prst="rect">
            <a:avLst/>
          </a:prstGeom>
        </p:spPr>
      </p:pic>
    </p:spTree>
    <p:extLst>
      <p:ext uri="{BB962C8B-B14F-4D97-AF65-F5344CB8AC3E}">
        <p14:creationId xmlns:p14="http://schemas.microsoft.com/office/powerpoint/2010/main" xmlns="" val="14201587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xmlns="" id="{880C8F13-1192-C507-0257-A2E592AFE597}"/>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xmlns="" id="{2151139A-886F-4B97-8815-729AD3831BB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4" name="Rectangle 13">
            <a:extLst>
              <a:ext uri="{FF2B5EF4-FFF2-40B4-BE49-F238E27FC236}">
                <a16:creationId xmlns:a16="http://schemas.microsoft.com/office/drawing/2014/main" xmlns="" id="{AB5E08C4-8CDD-4623-A5B8-E998C6DEE3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15F33878-D502-4FFA-8ACE-F2AECDB2A23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xmlns="" id="{D3539FEE-81D3-4406-802E-60B20B16F4F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xmlns="" id="{DC701763-729E-462F-A5A8-E0DEFEB1E2E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BBD8A0D9-B5C9-E680-D8A0-54E3C9DC8DD9}"/>
              </a:ext>
            </a:extLst>
          </p:cNvPr>
          <p:cNvSpPr>
            <a:spLocks noGrp="1"/>
          </p:cNvSpPr>
          <p:nvPr>
            <p:ph type="ctrTitle"/>
          </p:nvPr>
        </p:nvSpPr>
        <p:spPr>
          <a:xfrm>
            <a:off x="2540000" y="374903"/>
            <a:ext cx="7783576" cy="566929"/>
          </a:xfrm>
          <a:solidFill>
            <a:schemeClr val="bg2">
              <a:lumMod val="10000"/>
            </a:schemeClr>
          </a:solidFill>
          <a:ln>
            <a:solidFill>
              <a:schemeClr val="tx1"/>
            </a:solidFill>
          </a:ln>
        </p:spPr>
        <p:txBody>
          <a:bodyPr vert="horz" lIns="91440" tIns="45720" rIns="91440" bIns="45720" rtlCol="0" anchor="b">
            <a:normAutofit fontScale="90000"/>
          </a:bodyPr>
          <a:lstStyle/>
          <a:p>
            <a:r>
              <a:rPr lang="en-US" sz="4000" dirty="0">
                <a:solidFill>
                  <a:schemeClr val="bg2"/>
                </a:solidFill>
              </a:rPr>
              <a:t>COMPARISION OF LLM &amp; PRICING</a:t>
            </a:r>
            <a:endParaRPr lang="en-IN" sz="4000" dirty="0">
              <a:solidFill>
                <a:schemeClr val="bg2"/>
              </a:solidFill>
            </a:endParaRPr>
          </a:p>
        </p:txBody>
      </p:sp>
      <p:pic>
        <p:nvPicPr>
          <p:cNvPr id="7" name="Picture 6">
            <a:extLst>
              <a:ext uri="{FF2B5EF4-FFF2-40B4-BE49-F238E27FC236}">
                <a16:creationId xmlns:a16="http://schemas.microsoft.com/office/drawing/2014/main" xmlns="" id="{F42D1D1B-24C4-CA6B-3095-A376AACD4063}"/>
              </a:ext>
            </a:extLst>
          </p:cNvPr>
          <p:cNvPicPr>
            <a:picLocks noChangeAspect="1"/>
          </p:cNvPicPr>
          <p:nvPr/>
        </p:nvPicPr>
        <p:blipFill>
          <a:blip r:embed="rId2"/>
          <a:stretch>
            <a:fillRect/>
          </a:stretch>
        </p:blipFill>
        <p:spPr>
          <a:xfrm>
            <a:off x="699714" y="1056640"/>
            <a:ext cx="10638846" cy="5800375"/>
          </a:xfrm>
          <a:prstGeom prst="rect">
            <a:avLst/>
          </a:prstGeom>
        </p:spPr>
      </p:pic>
    </p:spTree>
    <p:extLst>
      <p:ext uri="{BB962C8B-B14F-4D97-AF65-F5344CB8AC3E}">
        <p14:creationId xmlns:p14="http://schemas.microsoft.com/office/powerpoint/2010/main" xmlns="" val="26065041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xmlns="" id="{AB8C311F-7253-4AED-9701-7FC0708C41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E2384209-CB15-4CDF-9D31-C44FD9A3F20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xmlns="" id="{2633B3B5-CC90-43F0-8714-D31D1F3F020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xmlns="" id="{A8D57A06-A426-446D-B02C-A2DC6B62E4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xmlns="" id="{A7454684-8810-7E4E-A8FD-623E4D315A52}"/>
              </a:ext>
            </a:extLst>
          </p:cNvPr>
          <p:cNvPicPr>
            <a:picLocks noChangeAspect="1"/>
          </p:cNvPicPr>
          <p:nvPr/>
        </p:nvPicPr>
        <p:blipFill rotWithShape="1">
          <a:blip r:embed="rId2"/>
          <a:srcRect t="35629" b="1442"/>
          <a:stretch/>
        </p:blipFill>
        <p:spPr>
          <a:xfrm>
            <a:off x="132080" y="81280"/>
            <a:ext cx="11958320" cy="6695440"/>
          </a:xfrm>
          <a:prstGeom prst="rect">
            <a:avLst/>
          </a:prstGeom>
        </p:spPr>
      </p:pic>
    </p:spTree>
    <p:extLst>
      <p:ext uri="{BB962C8B-B14F-4D97-AF65-F5344CB8AC3E}">
        <p14:creationId xmlns:p14="http://schemas.microsoft.com/office/powerpoint/2010/main" xmlns="" val="4801406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xmlns="" id="{AB8C311F-7253-4AED-9701-7FC0708C41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E2384209-CB15-4CDF-9D31-C44FD9A3F20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xmlns="" id="{2633B3B5-CC90-43F0-8714-D31D1F3F020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xmlns="" id="{A8D57A06-A426-446D-B02C-A2DC6B62E4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A62D26F8-8667-93F7-EE54-06EB5B74D884}"/>
              </a:ext>
            </a:extLst>
          </p:cNvPr>
          <p:cNvPicPr>
            <a:picLocks noChangeAspect="1"/>
          </p:cNvPicPr>
          <p:nvPr/>
        </p:nvPicPr>
        <p:blipFill>
          <a:blip r:embed="rId2"/>
          <a:stretch>
            <a:fillRect/>
          </a:stretch>
        </p:blipFill>
        <p:spPr>
          <a:xfrm>
            <a:off x="121920" y="142240"/>
            <a:ext cx="11968480" cy="6573519"/>
          </a:xfrm>
          <a:prstGeom prst="rect">
            <a:avLst/>
          </a:prstGeom>
        </p:spPr>
      </p:pic>
    </p:spTree>
    <p:extLst>
      <p:ext uri="{BB962C8B-B14F-4D97-AF65-F5344CB8AC3E}">
        <p14:creationId xmlns:p14="http://schemas.microsoft.com/office/powerpoint/2010/main" xmlns="" val="3918025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xmlns="" id="{BDE1CCCD-E339-A698-F9D1-EA196A1329B6}"/>
            </a:ext>
          </a:extLst>
        </p:cNvPr>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xmlns="" id="{A8384FB5-9ADC-4DDC-881B-597D56F5B15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xmlns="" id="{91E5A9A7-95C6-4F4F-B00E-C82E07FE62E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xmlns="" id="{D07DD2DE-F619-49DD-B5E7-03A290FF4E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xmlns="" id="{85149191-5F60-4A28-AAFF-039F96B0F3E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Freeform: Shape 60">
            <a:extLst>
              <a:ext uri="{FF2B5EF4-FFF2-40B4-BE49-F238E27FC236}">
                <a16:creationId xmlns:a16="http://schemas.microsoft.com/office/drawing/2014/main" xmlns="" id="{F8260ED5-17F7-4158-B241-D51DD4CF1B7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xmlns="" id="{8689E25D-1CE4-F363-6947-5C4E42F4AF64}"/>
              </a:ext>
            </a:extLst>
          </p:cNvPr>
          <p:cNvSpPr>
            <a:spLocks noGrp="1"/>
          </p:cNvSpPr>
          <p:nvPr>
            <p:ph type="ctrTitle"/>
          </p:nvPr>
        </p:nvSpPr>
        <p:spPr>
          <a:xfrm>
            <a:off x="181184" y="1017900"/>
            <a:ext cx="3857419" cy="701458"/>
          </a:xfrm>
        </p:spPr>
        <p:txBody>
          <a:bodyPr vert="horz" lIns="91440" tIns="45720" rIns="91440" bIns="45720" rtlCol="0" anchor="t">
            <a:normAutofit fontScale="90000"/>
          </a:bodyPr>
          <a:lstStyle/>
          <a:p>
            <a:pPr algn="l"/>
            <a:r>
              <a:rPr lang="en-US" sz="4000" b="1" dirty="0">
                <a:solidFill>
                  <a:srgbClr val="FFFFFF"/>
                </a:solidFill>
              </a:rPr>
              <a:t>4: KEY STEPS LLM: </a:t>
            </a:r>
          </a:p>
        </p:txBody>
      </p:sp>
      <p:sp>
        <p:nvSpPr>
          <p:cNvPr id="3" name="Subtitle 2">
            <a:extLst>
              <a:ext uri="{FF2B5EF4-FFF2-40B4-BE49-F238E27FC236}">
                <a16:creationId xmlns:a16="http://schemas.microsoft.com/office/drawing/2014/main" xmlns="" id="{9BEBF7EA-4424-FB21-B5D4-1B31D6CBF091}"/>
              </a:ext>
            </a:extLst>
          </p:cNvPr>
          <p:cNvSpPr>
            <a:spLocks noGrp="1"/>
          </p:cNvSpPr>
          <p:nvPr>
            <p:ph type="subTitle" idx="1"/>
          </p:nvPr>
        </p:nvSpPr>
        <p:spPr>
          <a:xfrm>
            <a:off x="181184" y="2887340"/>
            <a:ext cx="4038604" cy="2646822"/>
          </a:xfrm>
        </p:spPr>
        <p:txBody>
          <a:bodyPr vert="horz" lIns="91440" tIns="45720" rIns="91440" bIns="45720" rtlCol="0" anchor="b">
            <a:normAutofit/>
          </a:bodyPr>
          <a:lstStyle/>
          <a:p>
            <a:pPr algn="l"/>
            <a:r>
              <a:rPr lang="en-US" b="1" dirty="0">
                <a:solidFill>
                  <a:srgbClr val="FFFFFF"/>
                </a:solidFill>
              </a:rPr>
              <a:t>- DATA CURATION </a:t>
            </a:r>
          </a:p>
          <a:p>
            <a:pPr algn="l"/>
            <a:r>
              <a:rPr lang="en-US" b="1" dirty="0">
                <a:solidFill>
                  <a:srgbClr val="FFFFFF"/>
                </a:solidFill>
              </a:rPr>
              <a:t>- MODEL ARCHITECTURE</a:t>
            </a:r>
          </a:p>
          <a:p>
            <a:pPr algn="l"/>
            <a:r>
              <a:rPr lang="en-US" b="1" dirty="0">
                <a:solidFill>
                  <a:srgbClr val="FFFFFF"/>
                </a:solidFill>
              </a:rPr>
              <a:t>- TRAINING AT SCALE </a:t>
            </a:r>
          </a:p>
          <a:p>
            <a:pPr indent="-228600" algn="l">
              <a:buFont typeface="Arial" panose="020B0604020202020204" pitchFamily="34" charset="0"/>
              <a:buChar char="•"/>
            </a:pPr>
            <a:endParaRPr lang="en-US" dirty="0">
              <a:solidFill>
                <a:srgbClr val="FFFFFF"/>
              </a:solidFill>
            </a:endParaRPr>
          </a:p>
        </p:txBody>
      </p:sp>
      <p:pic>
        <p:nvPicPr>
          <p:cNvPr id="9" name="Picture 8">
            <a:extLst>
              <a:ext uri="{FF2B5EF4-FFF2-40B4-BE49-F238E27FC236}">
                <a16:creationId xmlns:a16="http://schemas.microsoft.com/office/drawing/2014/main" xmlns="" id="{2A2548A0-6689-8ECB-99BE-7DA2DC46648A}"/>
              </a:ext>
            </a:extLst>
          </p:cNvPr>
          <p:cNvPicPr>
            <a:picLocks noChangeAspect="1"/>
          </p:cNvPicPr>
          <p:nvPr/>
        </p:nvPicPr>
        <p:blipFill rotWithShape="1">
          <a:blip r:embed="rId2"/>
          <a:srcRect b="18599"/>
          <a:stretch/>
        </p:blipFill>
        <p:spPr>
          <a:xfrm>
            <a:off x="4129197" y="1134925"/>
            <a:ext cx="7881620" cy="3169920"/>
          </a:xfrm>
          <a:prstGeom prst="rect">
            <a:avLst/>
          </a:prstGeom>
        </p:spPr>
      </p:pic>
      <p:pic>
        <p:nvPicPr>
          <p:cNvPr id="11" name="Picture 10">
            <a:extLst>
              <a:ext uri="{FF2B5EF4-FFF2-40B4-BE49-F238E27FC236}">
                <a16:creationId xmlns:a16="http://schemas.microsoft.com/office/drawing/2014/main" xmlns="" id="{D01F843E-B59A-9C18-391B-AAA26733F313}"/>
              </a:ext>
            </a:extLst>
          </p:cNvPr>
          <p:cNvPicPr>
            <a:picLocks noChangeAspect="1"/>
          </p:cNvPicPr>
          <p:nvPr/>
        </p:nvPicPr>
        <p:blipFill>
          <a:blip r:embed="rId3"/>
          <a:stretch>
            <a:fillRect/>
          </a:stretch>
        </p:blipFill>
        <p:spPr>
          <a:xfrm>
            <a:off x="6522720" y="4304845"/>
            <a:ext cx="5488096" cy="1707733"/>
          </a:xfrm>
          <a:prstGeom prst="rect">
            <a:avLst/>
          </a:prstGeom>
        </p:spPr>
      </p:pic>
    </p:spTree>
    <p:extLst>
      <p:ext uri="{BB962C8B-B14F-4D97-AF65-F5344CB8AC3E}">
        <p14:creationId xmlns:p14="http://schemas.microsoft.com/office/powerpoint/2010/main" xmlns="" val="42252386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BDE1CCCD-E339-A698-F9D1-EA196A1329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8689E25D-1CE4-F363-6947-5C4E42F4AF64}"/>
              </a:ext>
            </a:extLst>
          </p:cNvPr>
          <p:cNvSpPr>
            <a:spLocks noGrp="1"/>
          </p:cNvSpPr>
          <p:nvPr>
            <p:ph type="ctrTitle"/>
          </p:nvPr>
        </p:nvSpPr>
        <p:spPr>
          <a:xfrm>
            <a:off x="73152" y="82296"/>
            <a:ext cx="12118848" cy="731520"/>
          </a:xfrm>
          <a:solidFill>
            <a:schemeClr val="bg2">
              <a:lumMod val="10000"/>
            </a:schemeClr>
          </a:solidFill>
          <a:ln>
            <a:solidFill>
              <a:schemeClr val="tx1"/>
            </a:solidFill>
          </a:ln>
        </p:spPr>
        <p:txBody>
          <a:bodyPr vert="horz" lIns="91440" tIns="45720" rIns="91440" bIns="45720" rtlCol="0" anchor="b">
            <a:normAutofit/>
          </a:bodyPr>
          <a:lstStyle/>
          <a:p>
            <a:r>
              <a:rPr lang="en-US" sz="4000" b="1" dirty="0">
                <a:solidFill>
                  <a:schemeClr val="bg2"/>
                </a:solidFill>
              </a:rPr>
              <a:t>WHAT IS DATA CURATION ?</a:t>
            </a:r>
            <a:endParaRPr lang="en-IN" sz="4000" b="1" dirty="0">
              <a:solidFill>
                <a:schemeClr val="bg2"/>
              </a:solidFill>
            </a:endParaRPr>
          </a:p>
        </p:txBody>
      </p:sp>
      <p:sp>
        <p:nvSpPr>
          <p:cNvPr id="3" name="Subtitle 2">
            <a:extLst>
              <a:ext uri="{FF2B5EF4-FFF2-40B4-BE49-F238E27FC236}">
                <a16:creationId xmlns:a16="http://schemas.microsoft.com/office/drawing/2014/main" xmlns="" id="{9BEBF7EA-4424-FB21-B5D4-1B31D6CBF091}"/>
              </a:ext>
            </a:extLst>
          </p:cNvPr>
          <p:cNvSpPr>
            <a:spLocks noGrp="1"/>
          </p:cNvSpPr>
          <p:nvPr>
            <p:ph type="subTitle" idx="1"/>
          </p:nvPr>
        </p:nvSpPr>
        <p:spPr>
          <a:xfrm>
            <a:off x="0" y="813817"/>
            <a:ext cx="12192000" cy="5349240"/>
          </a:xfrm>
        </p:spPr>
        <p:txBody>
          <a:bodyPr/>
          <a:lstStyle/>
          <a:p>
            <a:pPr algn="l">
              <a:spcBef>
                <a:spcPts val="1200"/>
              </a:spcBef>
            </a:pPr>
            <a:r>
              <a:rPr lang="en-US" b="1" dirty="0"/>
              <a:t>Data curation is data management both involves the organization, cleaning, maintaince of data to ensure its usability, accessibility &amp; longevity.</a:t>
            </a:r>
          </a:p>
          <a:p>
            <a:pPr algn="l">
              <a:spcBef>
                <a:spcPts val="1200"/>
              </a:spcBef>
            </a:pPr>
            <a:r>
              <a:rPr lang="en-IN" b="1" dirty="0"/>
              <a:t>Where do we get all these data </a:t>
            </a:r>
            <a:r>
              <a:rPr lang="en-IN" b="1" dirty="0">
                <a:sym typeface="Wingdings" panose="05000000000000000000" pitchFamily="2" charset="2"/>
              </a:rPr>
              <a:t>? </a:t>
            </a:r>
          </a:p>
          <a:p>
            <a:pPr marL="800100" lvl="1" indent="-342900" algn="l">
              <a:spcBef>
                <a:spcPts val="1200"/>
              </a:spcBef>
              <a:buFontTx/>
              <a:buChar char="-"/>
            </a:pPr>
            <a:r>
              <a:rPr lang="en-IN" dirty="0"/>
              <a:t>INTERNET (webpages, Wikipedia, forums, books, scientific article, dictionary, blogs etc</a:t>
            </a:r>
          </a:p>
          <a:p>
            <a:pPr marL="800100" lvl="1" indent="-342900" algn="l">
              <a:spcBef>
                <a:spcPts val="1200"/>
              </a:spcBef>
              <a:buFontTx/>
              <a:buChar char="-"/>
            </a:pPr>
            <a:r>
              <a:rPr lang="en-IN" dirty="0"/>
              <a:t>Public dataset (</a:t>
            </a:r>
            <a:r>
              <a:rPr lang="en-US" dirty="0">
                <a:hlinkClick r:id="rId2">
                  <a:extLst>
                    <a:ext uri="{A12FA001-AC4F-418D-AE19-62706E023703}">
                      <ahyp:hlinkClr xmlns:ahyp="http://schemas.microsoft.com/office/drawing/2018/hyperlinkcolor" xmlns="" val="tx"/>
                    </a:ext>
                  </a:extLst>
                </a:hlinkClick>
              </a:rPr>
              <a:t>Common Crawl - Open Repository of Web Crawl Data , </a:t>
            </a:r>
            <a:r>
              <a:rPr lang="en-IN" u="sng" dirty="0"/>
              <a:t>The Pile</a:t>
            </a:r>
            <a:r>
              <a:rPr lang="en-IN" dirty="0"/>
              <a:t>, Hugging face </a:t>
            </a:r>
            <a:r>
              <a:rPr lang="en-IN" dirty="0">
                <a:hlinkClick r:id="rId3">
                  <a:extLst>
                    <a:ext uri="{A12FA001-AC4F-418D-AE19-62706E023703}">
                      <ahyp:hlinkClr xmlns:ahyp="http://schemas.microsoft.com/office/drawing/2018/hyperlinkcolor" xmlns="" val="tx"/>
                    </a:ext>
                  </a:extLst>
                </a:hlinkClick>
              </a:rPr>
              <a:t>Datasets</a:t>
            </a:r>
          </a:p>
          <a:p>
            <a:pPr marL="800100" lvl="1" indent="-342900" algn="l">
              <a:spcBef>
                <a:spcPts val="1200"/>
              </a:spcBef>
              <a:buFontTx/>
              <a:buChar char="-"/>
            </a:pPr>
            <a:r>
              <a:rPr lang="en-IN" dirty="0"/>
              <a:t>Private data sources (Bloomberg GPT)  etc</a:t>
            </a:r>
          </a:p>
          <a:p>
            <a:pPr algn="l">
              <a:spcBef>
                <a:spcPts val="1200"/>
              </a:spcBef>
            </a:pPr>
            <a:r>
              <a:rPr lang="en-IN" b="1" dirty="0"/>
              <a:t>How do we prepare the data </a:t>
            </a:r>
            <a:r>
              <a:rPr lang="en-IN" b="1" dirty="0">
                <a:sym typeface="Wingdings" panose="05000000000000000000" pitchFamily="2" charset="2"/>
              </a:rPr>
              <a:t>?</a:t>
            </a:r>
          </a:p>
          <a:p>
            <a:pPr marL="800100" lvl="1" indent="-342900" algn="l">
              <a:spcBef>
                <a:spcPts val="1200"/>
              </a:spcBef>
              <a:buFontTx/>
              <a:buChar char="-"/>
            </a:pPr>
            <a:r>
              <a:rPr lang="en-IN" dirty="0">
                <a:sym typeface="Wingdings" panose="05000000000000000000" pitchFamily="2" charset="2"/>
              </a:rPr>
              <a:t>QUALITY FILTERING – remove low-quality text from the dataset </a:t>
            </a:r>
          </a:p>
          <a:p>
            <a:pPr marL="800100" lvl="1" indent="-342900" algn="l">
              <a:spcBef>
                <a:spcPts val="1200"/>
              </a:spcBef>
              <a:buFontTx/>
              <a:buChar char="-"/>
            </a:pPr>
            <a:r>
              <a:rPr lang="en-IN" dirty="0">
                <a:sym typeface="Wingdings" panose="05000000000000000000" pitchFamily="2" charset="2"/>
              </a:rPr>
              <a:t>DE-DUPLICATION – several instances of same(very similar text can biased model and disrupt training.</a:t>
            </a:r>
          </a:p>
          <a:p>
            <a:pPr marL="800100" lvl="1" indent="-342900" algn="l">
              <a:spcBef>
                <a:spcPts val="1200"/>
              </a:spcBef>
              <a:buFontTx/>
              <a:buChar char="-"/>
            </a:pPr>
            <a:r>
              <a:rPr lang="en-IN" dirty="0">
                <a:sym typeface="Wingdings" panose="05000000000000000000" pitchFamily="2" charset="2"/>
              </a:rPr>
              <a:t>PRIVACY REDACTION- removal of sensitive and confidential information</a:t>
            </a:r>
          </a:p>
          <a:p>
            <a:pPr marL="800100" lvl="1" indent="-342900" algn="l">
              <a:spcBef>
                <a:spcPts val="1200"/>
              </a:spcBef>
              <a:buFontTx/>
              <a:buChar char="-"/>
            </a:pPr>
            <a:r>
              <a:rPr lang="en-IN" dirty="0">
                <a:sym typeface="Wingdings" panose="05000000000000000000" pitchFamily="2" charset="2"/>
              </a:rPr>
              <a:t>TOKENIZATION- translate text into number </a:t>
            </a:r>
          </a:p>
          <a:p>
            <a:pPr lvl="1" algn="l">
              <a:spcBef>
                <a:spcPts val="1200"/>
              </a:spcBef>
            </a:pPr>
            <a:endParaRPr lang="en-IN" dirty="0"/>
          </a:p>
          <a:p>
            <a:pPr lvl="1" algn="l">
              <a:spcBef>
                <a:spcPts val="1200"/>
              </a:spcBef>
            </a:pPr>
            <a:endParaRPr lang="en-US" dirty="0">
              <a:hlinkClick r:id="rId2">
                <a:extLst>
                  <a:ext uri="{A12FA001-AC4F-418D-AE19-62706E023703}">
                    <ahyp:hlinkClr xmlns:ahyp="http://schemas.microsoft.com/office/drawing/2018/hyperlinkcolor" xmlns="" val="tx"/>
                  </a:ext>
                </a:extLst>
              </a:hlinkClick>
            </a:endParaRPr>
          </a:p>
          <a:p>
            <a:pPr marL="800100" lvl="1" indent="-342900" algn="l">
              <a:spcBef>
                <a:spcPts val="1200"/>
              </a:spcBef>
              <a:buFontTx/>
              <a:buChar char="-"/>
            </a:pPr>
            <a:endParaRPr lang="en-IN" dirty="0"/>
          </a:p>
        </p:txBody>
      </p:sp>
    </p:spTree>
    <p:extLst>
      <p:ext uri="{BB962C8B-B14F-4D97-AF65-F5344CB8AC3E}">
        <p14:creationId xmlns:p14="http://schemas.microsoft.com/office/powerpoint/2010/main" xmlns="" val="6906764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xmlns="" id="{86FDBD1D-3E07-2299-E5C2-BC52E05443A6}"/>
              </a:ext>
            </a:extLst>
          </p:cNvPr>
          <p:cNvPicPr>
            <a:picLocks noChangeAspect="1"/>
          </p:cNvPicPr>
          <p:nvPr/>
        </p:nvPicPr>
        <p:blipFill rotWithShape="1">
          <a:blip r:embed="rId2"/>
          <a:srcRect t="20213"/>
          <a:stretch/>
        </p:blipFill>
        <p:spPr>
          <a:xfrm>
            <a:off x="20" y="10"/>
            <a:ext cx="12191980" cy="6857990"/>
          </a:xfrm>
          <a:prstGeom prst="rect">
            <a:avLst/>
          </a:prstGeom>
          <a:solidFill>
            <a:schemeClr val="bg2">
              <a:lumMod val="10000"/>
            </a:schemeClr>
          </a:solidFill>
          <a:ln>
            <a:solidFill>
              <a:schemeClr val="tx1"/>
            </a:solidFill>
          </a:ln>
        </p:spPr>
      </p:pic>
      <p:sp>
        <p:nvSpPr>
          <p:cNvPr id="22" name="Rectangle 21">
            <a:extLst>
              <a:ext uri="{FF2B5EF4-FFF2-40B4-BE49-F238E27FC236}">
                <a16:creationId xmlns:a16="http://schemas.microsoft.com/office/drawing/2014/main" xmlns="" id="{B50AB553-2A96-4A92-96F2-93548E0969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98DA243B-6218-0B83-155F-8834BD5D793B}"/>
              </a:ext>
            </a:extLst>
          </p:cNvPr>
          <p:cNvSpPr>
            <a:spLocks noGrp="1"/>
          </p:cNvSpPr>
          <p:nvPr>
            <p:ph type="ctrTitle"/>
          </p:nvPr>
        </p:nvSpPr>
        <p:spPr>
          <a:xfrm>
            <a:off x="0" y="82296"/>
            <a:ext cx="12191980" cy="685800"/>
          </a:xfrm>
          <a:solidFill>
            <a:schemeClr val="bg2">
              <a:lumMod val="10000"/>
            </a:schemeClr>
          </a:solidFill>
          <a:ln>
            <a:solidFill>
              <a:schemeClr val="tx1"/>
            </a:solidFill>
          </a:ln>
        </p:spPr>
        <p:txBody>
          <a:bodyPr vert="horz" lIns="91440" tIns="45720" rIns="91440" bIns="45720" rtlCol="0" anchor="b">
            <a:normAutofit fontScale="90000"/>
          </a:bodyPr>
          <a:lstStyle/>
          <a:p>
            <a:r>
              <a:rPr lang="en-US" sz="4800" dirty="0">
                <a:solidFill>
                  <a:schemeClr val="bg2"/>
                </a:solidFill>
              </a:rPr>
              <a:t>1- WHAT IS LARGE LANGUAGE MODEL</a:t>
            </a:r>
          </a:p>
        </p:txBody>
      </p:sp>
      <p:sp>
        <p:nvSpPr>
          <p:cNvPr id="3" name="Subtitle 2">
            <a:extLst>
              <a:ext uri="{FF2B5EF4-FFF2-40B4-BE49-F238E27FC236}">
                <a16:creationId xmlns:a16="http://schemas.microsoft.com/office/drawing/2014/main" xmlns="" id="{4743D34A-8F49-4353-805F-2F765146CB03}"/>
              </a:ext>
            </a:extLst>
          </p:cNvPr>
          <p:cNvSpPr>
            <a:spLocks noGrp="1"/>
          </p:cNvSpPr>
          <p:nvPr>
            <p:ph type="subTitle" idx="1"/>
          </p:nvPr>
        </p:nvSpPr>
        <p:spPr>
          <a:xfrm>
            <a:off x="0" y="833120"/>
            <a:ext cx="12191980" cy="5872480"/>
          </a:xfrm>
        </p:spPr>
        <p:txBody>
          <a:bodyPr vert="horz" lIns="91440" tIns="45720" rIns="91440" bIns="45720" rtlCol="0">
            <a:noAutofit/>
          </a:bodyPr>
          <a:lstStyle/>
          <a:p>
            <a:pPr indent="-228600" algn="l">
              <a:spcBef>
                <a:spcPts val="600"/>
              </a:spcBef>
              <a:buFont typeface="Arial" panose="020B0604020202020204" pitchFamily="34" charset="0"/>
              <a:buChar char="•"/>
            </a:pPr>
            <a:r>
              <a:rPr lang="en-US" sz="2000" b="1" i="0" dirty="0">
                <a:effectLst/>
              </a:rPr>
              <a:t>Every one of us is aware of the popular and powerful AI tool ChatGPT by OpenAI. </a:t>
            </a:r>
          </a:p>
          <a:p>
            <a:pPr indent="-228600" algn="l">
              <a:spcBef>
                <a:spcPts val="600"/>
              </a:spcBef>
              <a:buFont typeface="Arial" panose="020B0604020202020204" pitchFamily="34" charset="0"/>
              <a:buChar char="•"/>
            </a:pPr>
            <a:r>
              <a:rPr lang="en-US" sz="2000" b="1" dirty="0"/>
              <a:t>E</a:t>
            </a:r>
            <a:r>
              <a:rPr lang="en-US" sz="2000" b="1" i="0" dirty="0">
                <a:effectLst/>
              </a:rPr>
              <a:t>very company is utilizing its power, and every software tool is powered by it. </a:t>
            </a:r>
          </a:p>
          <a:p>
            <a:pPr indent="-228600" algn="l">
              <a:spcBef>
                <a:spcPts val="600"/>
              </a:spcBef>
              <a:buFont typeface="Arial" panose="020B0604020202020204" pitchFamily="34" charset="0"/>
              <a:buChar char="•"/>
            </a:pPr>
            <a:r>
              <a:rPr lang="en-US" sz="2000" b="1" i="0" dirty="0">
                <a:effectLst/>
              </a:rPr>
              <a:t>It can generate answers, debug code, summaries text, etc.</a:t>
            </a:r>
          </a:p>
          <a:p>
            <a:pPr algn="l">
              <a:spcBef>
                <a:spcPts val="600"/>
              </a:spcBef>
            </a:pPr>
            <a:r>
              <a:rPr lang="en-US" sz="2000" b="1" i="0" dirty="0">
                <a:effectLst/>
                <a:highlight>
                  <a:srgbClr val="FFFF00"/>
                </a:highlight>
              </a:rPr>
              <a:t>But how is it more powerful ? </a:t>
            </a:r>
          </a:p>
          <a:p>
            <a:pPr indent="-228600" algn="l">
              <a:spcBef>
                <a:spcPts val="600"/>
              </a:spcBef>
              <a:buFont typeface="Arial" panose="020B0604020202020204" pitchFamily="34" charset="0"/>
              <a:buChar char="•"/>
            </a:pPr>
            <a:r>
              <a:rPr lang="en-US" sz="2000" b="1" i="0" dirty="0">
                <a:effectLst/>
              </a:rPr>
              <a:t>because it is a chatbot powered by one of the popular large language models, GPT 4 (initially, it was powered by GPT 3.5) to provide users with natural language responses to their queries. </a:t>
            </a:r>
          </a:p>
          <a:p>
            <a:pPr algn="l">
              <a:spcBef>
                <a:spcPts val="600"/>
              </a:spcBef>
            </a:pPr>
            <a:r>
              <a:rPr lang="en-US" sz="2000" b="1" i="0" dirty="0">
                <a:effectLst/>
                <a:highlight>
                  <a:srgbClr val="FFFF00"/>
                </a:highlight>
              </a:rPr>
              <a:t>Let us see what exactly a large language model is</a:t>
            </a:r>
            <a:r>
              <a:rPr lang="en-US" sz="2000" b="1" dirty="0">
                <a:highlight>
                  <a:srgbClr val="FFFF00"/>
                </a:highlight>
              </a:rPr>
              <a:t> ?</a:t>
            </a:r>
            <a:endParaRPr lang="en-US" sz="2000" b="1" i="0" dirty="0">
              <a:effectLst/>
              <a:highlight>
                <a:srgbClr val="FFFF00"/>
              </a:highlight>
            </a:endParaRPr>
          </a:p>
          <a:p>
            <a:pPr indent="-228600" algn="l">
              <a:spcBef>
                <a:spcPts val="600"/>
              </a:spcBef>
              <a:buFont typeface="Arial" panose="020B0604020202020204" pitchFamily="34" charset="0"/>
              <a:buChar char="•"/>
            </a:pPr>
            <a:r>
              <a:rPr lang="en-US" sz="2000" b="1" i="0" dirty="0">
                <a:effectLst/>
              </a:rPr>
              <a:t>A large language model is an artificial intelligence (AI) system designed to process and understand natural language, such as human speech and text.</a:t>
            </a:r>
          </a:p>
          <a:p>
            <a:pPr indent="-228600" algn="l">
              <a:spcBef>
                <a:spcPts val="600"/>
              </a:spcBef>
              <a:buFont typeface="Arial" panose="020B0604020202020204" pitchFamily="34" charset="0"/>
              <a:buChar char="•"/>
            </a:pPr>
            <a:r>
              <a:rPr lang="en-US" sz="2000" b="1" i="0" dirty="0">
                <a:effectLst/>
              </a:rPr>
              <a:t>A large language model (LLM) is a type of artificial intelligence model that is trained on a massive dataset of text. </a:t>
            </a:r>
            <a:endParaRPr lang="en-US" sz="2000" b="1" dirty="0"/>
          </a:p>
          <a:p>
            <a:pPr indent="-228600" algn="l">
              <a:spcBef>
                <a:spcPts val="600"/>
              </a:spcBef>
              <a:buFont typeface="Arial" panose="020B0604020202020204" pitchFamily="34" charset="0"/>
              <a:buChar char="•"/>
            </a:pPr>
            <a:r>
              <a:rPr lang="en-US" sz="2000" b="1" i="0" dirty="0">
                <a:effectLst/>
              </a:rPr>
              <a:t>This dataset can be anything from books, articles to websites, dictionary and social media posts. </a:t>
            </a:r>
          </a:p>
          <a:p>
            <a:pPr indent="-228600" algn="l">
              <a:spcBef>
                <a:spcPts val="600"/>
              </a:spcBef>
              <a:buFont typeface="Arial" panose="020B0604020202020204" pitchFamily="34" charset="0"/>
              <a:buChar char="•"/>
            </a:pPr>
            <a:r>
              <a:rPr lang="en-US" sz="2000" b="1" i="0" dirty="0">
                <a:effectLst/>
              </a:rPr>
              <a:t>The LLM learns the statistical relationships between words, phrases, and sentences in the dataset, which allows it to generate text that is similar to the text it was trained on.</a:t>
            </a:r>
          </a:p>
          <a:p>
            <a:pPr indent="-228600" algn="l">
              <a:spcBef>
                <a:spcPts val="600"/>
              </a:spcBef>
              <a:buFont typeface="Arial" panose="020B0604020202020204" pitchFamily="34" charset="0"/>
              <a:buChar char="•"/>
            </a:pPr>
            <a:r>
              <a:rPr lang="en-US" sz="2000" b="1" i="0" dirty="0">
                <a:effectLst/>
              </a:rPr>
              <a:t>Large language models are trained on massive amounts of text data, often including the entire internet or a large subset of it. </a:t>
            </a:r>
          </a:p>
          <a:p>
            <a:pPr indent="-228600" algn="l">
              <a:spcBef>
                <a:spcPts val="600"/>
              </a:spcBef>
              <a:buFont typeface="Arial" panose="020B0604020202020204" pitchFamily="34" charset="0"/>
              <a:buChar char="•"/>
            </a:pPr>
            <a:r>
              <a:rPr lang="en-US" sz="2000" b="1" i="0" dirty="0">
                <a:effectLst/>
              </a:rPr>
              <a:t>This allows the model to learn patterns and relationships between words, phrases, and sentences, enabling it to generate coherent and meaningful language output.</a:t>
            </a:r>
          </a:p>
          <a:p>
            <a:pPr algn="l"/>
            <a:r>
              <a:rPr lang="en-US" sz="2000" b="1" dirty="0">
                <a:effectLst/>
              </a:rPr>
              <a:t/>
            </a:r>
            <a:br>
              <a:rPr lang="en-US" sz="2000" b="1" dirty="0">
                <a:effectLst/>
              </a:rPr>
            </a:br>
            <a:endParaRPr lang="en-US" sz="2000" b="1" dirty="0"/>
          </a:p>
        </p:txBody>
      </p:sp>
    </p:spTree>
    <p:extLst>
      <p:ext uri="{BB962C8B-B14F-4D97-AF65-F5344CB8AC3E}">
        <p14:creationId xmlns:p14="http://schemas.microsoft.com/office/powerpoint/2010/main" xmlns="" val="10891169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BDE1CCCD-E339-A698-F9D1-EA196A1329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8689E25D-1CE4-F363-6947-5C4E42F4AF64}"/>
              </a:ext>
            </a:extLst>
          </p:cNvPr>
          <p:cNvSpPr>
            <a:spLocks noGrp="1"/>
          </p:cNvSpPr>
          <p:nvPr>
            <p:ph type="ctrTitle"/>
          </p:nvPr>
        </p:nvSpPr>
        <p:spPr>
          <a:xfrm>
            <a:off x="0" y="36576"/>
            <a:ext cx="12192000" cy="685800"/>
          </a:xfrm>
          <a:solidFill>
            <a:schemeClr val="bg2">
              <a:lumMod val="10000"/>
            </a:schemeClr>
          </a:solidFill>
          <a:ln>
            <a:solidFill>
              <a:schemeClr val="tx1"/>
            </a:solidFill>
          </a:ln>
        </p:spPr>
        <p:txBody>
          <a:bodyPr vert="horz" lIns="91440" tIns="45720" rIns="91440" bIns="45720" rtlCol="0" anchor="b">
            <a:normAutofit/>
          </a:bodyPr>
          <a:lstStyle/>
          <a:p>
            <a:r>
              <a:rPr lang="en-US" sz="4000" b="1" dirty="0">
                <a:solidFill>
                  <a:schemeClr val="bg2"/>
                </a:solidFill>
              </a:rPr>
              <a:t>MODEL ARCHITECTURE</a:t>
            </a:r>
            <a:endParaRPr lang="en-IN" sz="4000" b="1" dirty="0">
              <a:solidFill>
                <a:schemeClr val="bg2"/>
              </a:solidFill>
            </a:endParaRPr>
          </a:p>
        </p:txBody>
      </p:sp>
      <p:sp>
        <p:nvSpPr>
          <p:cNvPr id="3" name="Subtitle 2">
            <a:extLst>
              <a:ext uri="{FF2B5EF4-FFF2-40B4-BE49-F238E27FC236}">
                <a16:creationId xmlns:a16="http://schemas.microsoft.com/office/drawing/2014/main" xmlns="" id="{9BEBF7EA-4424-FB21-B5D4-1B31D6CBF091}"/>
              </a:ext>
            </a:extLst>
          </p:cNvPr>
          <p:cNvSpPr>
            <a:spLocks noGrp="1"/>
          </p:cNvSpPr>
          <p:nvPr>
            <p:ph type="subTitle" idx="1"/>
          </p:nvPr>
        </p:nvSpPr>
        <p:spPr>
          <a:xfrm>
            <a:off x="0" y="905255"/>
            <a:ext cx="12192000" cy="5952743"/>
          </a:xfrm>
        </p:spPr>
        <p:txBody>
          <a:bodyPr>
            <a:normAutofit lnSpcReduction="10000"/>
          </a:bodyPr>
          <a:lstStyle/>
          <a:p>
            <a:pPr algn="l">
              <a:spcBef>
                <a:spcPts val="600"/>
              </a:spcBef>
            </a:pPr>
            <a:r>
              <a:rPr lang="en-US" b="1" dirty="0"/>
              <a:t>1- Encoder</a:t>
            </a:r>
          </a:p>
          <a:p>
            <a:pPr algn="l">
              <a:spcBef>
                <a:spcPts val="600"/>
              </a:spcBef>
            </a:pPr>
            <a:r>
              <a:rPr lang="en-US" b="1" dirty="0"/>
              <a:t>2- Decoder</a:t>
            </a:r>
          </a:p>
          <a:p>
            <a:pPr algn="l">
              <a:spcBef>
                <a:spcPts val="600"/>
              </a:spcBef>
            </a:pPr>
            <a:r>
              <a:rPr lang="en-US" b="1" dirty="0"/>
              <a:t>3- Encoder – Decoder ( Seq2Seq Model)</a:t>
            </a:r>
          </a:p>
          <a:p>
            <a:pPr algn="l">
              <a:spcBef>
                <a:spcPts val="600"/>
              </a:spcBef>
            </a:pPr>
            <a:r>
              <a:rPr lang="en-US" b="1" dirty="0"/>
              <a:t>4- Other Design choices areas</a:t>
            </a:r>
          </a:p>
          <a:p>
            <a:pPr algn="l">
              <a:spcBef>
                <a:spcPts val="0"/>
              </a:spcBef>
            </a:pPr>
            <a:endParaRPr lang="en-US" b="1" dirty="0"/>
          </a:p>
          <a:p>
            <a:pPr algn="l">
              <a:spcBef>
                <a:spcPts val="0"/>
              </a:spcBef>
            </a:pPr>
            <a:r>
              <a:rPr lang="en-US" b="1" dirty="0"/>
              <a:t>Residual Connection :  </a:t>
            </a:r>
          </a:p>
          <a:p>
            <a:pPr algn="l">
              <a:spcBef>
                <a:spcPts val="0"/>
              </a:spcBef>
            </a:pPr>
            <a:r>
              <a:rPr lang="en-US" b="1" dirty="0"/>
              <a:t>	</a:t>
            </a:r>
            <a:r>
              <a:rPr lang="en-US" dirty="0"/>
              <a:t>Allow intermediate Training values to by </a:t>
            </a:r>
          </a:p>
          <a:p>
            <a:pPr algn="l">
              <a:spcBef>
                <a:spcPts val="0"/>
              </a:spcBef>
            </a:pPr>
            <a:r>
              <a:rPr lang="en-US" dirty="0"/>
              <a:t> 	pass hidden layers</a:t>
            </a:r>
          </a:p>
          <a:p>
            <a:pPr algn="l">
              <a:spcBef>
                <a:spcPts val="0"/>
              </a:spcBef>
            </a:pPr>
            <a:endParaRPr lang="en-US" b="1" dirty="0"/>
          </a:p>
          <a:p>
            <a:pPr algn="l">
              <a:spcBef>
                <a:spcPts val="0"/>
              </a:spcBef>
            </a:pPr>
            <a:r>
              <a:rPr lang="en-US" b="1" dirty="0"/>
              <a:t>Layer Normalization : </a:t>
            </a:r>
          </a:p>
          <a:p>
            <a:pPr algn="l">
              <a:spcBef>
                <a:spcPts val="0"/>
              </a:spcBef>
            </a:pPr>
            <a:r>
              <a:rPr lang="en-US" dirty="0"/>
              <a:t>Rescale the values Between mean &amp; standard </a:t>
            </a:r>
          </a:p>
          <a:p>
            <a:pPr algn="l">
              <a:spcBef>
                <a:spcPts val="0"/>
              </a:spcBef>
            </a:pPr>
            <a:r>
              <a:rPr lang="en-US" dirty="0"/>
              <a:t>deviation</a:t>
            </a:r>
          </a:p>
          <a:p>
            <a:pPr algn="l">
              <a:spcBef>
                <a:spcPts val="0"/>
              </a:spcBef>
            </a:pPr>
            <a:endParaRPr lang="en-US" b="1" dirty="0"/>
          </a:p>
          <a:p>
            <a:pPr algn="l">
              <a:spcBef>
                <a:spcPts val="0"/>
              </a:spcBef>
            </a:pPr>
            <a:r>
              <a:rPr lang="en-US" b="1" dirty="0"/>
              <a:t>Activation Function : </a:t>
            </a:r>
          </a:p>
          <a:p>
            <a:pPr algn="l">
              <a:spcBef>
                <a:spcPts val="0"/>
              </a:spcBef>
            </a:pPr>
            <a:r>
              <a:rPr lang="en-US" dirty="0"/>
              <a:t>Non-linear Activation</a:t>
            </a:r>
          </a:p>
          <a:p>
            <a:pPr algn="l">
              <a:spcBef>
                <a:spcPts val="0"/>
              </a:spcBef>
            </a:pPr>
            <a:r>
              <a:rPr lang="en-US" dirty="0"/>
              <a:t>Function GELU, RELU, SWISH</a:t>
            </a:r>
          </a:p>
          <a:p>
            <a:pPr algn="l">
              <a:spcBef>
                <a:spcPts val="0"/>
              </a:spcBef>
            </a:pPr>
            <a:endParaRPr lang="en-US" b="1" dirty="0"/>
          </a:p>
          <a:p>
            <a:pPr algn="l">
              <a:spcBef>
                <a:spcPts val="0"/>
              </a:spcBef>
            </a:pPr>
            <a:r>
              <a:rPr lang="en-US" b="1" dirty="0"/>
              <a:t>POSITION EMBEDDING – </a:t>
            </a:r>
            <a:endParaRPr lang="en-US" dirty="0"/>
          </a:p>
          <a:p>
            <a:pPr algn="l">
              <a:spcBef>
                <a:spcPts val="0"/>
              </a:spcBef>
            </a:pPr>
            <a:r>
              <a:rPr lang="en-US" dirty="0"/>
              <a:t>Self attention positional encoding</a:t>
            </a:r>
          </a:p>
        </p:txBody>
      </p:sp>
      <p:pic>
        <p:nvPicPr>
          <p:cNvPr id="7" name="Picture 6">
            <a:extLst>
              <a:ext uri="{FF2B5EF4-FFF2-40B4-BE49-F238E27FC236}">
                <a16:creationId xmlns:a16="http://schemas.microsoft.com/office/drawing/2014/main" xmlns="" id="{91108D6C-D27B-095C-6DA0-E6FDE281BDA4}"/>
              </a:ext>
            </a:extLst>
          </p:cNvPr>
          <p:cNvPicPr>
            <a:picLocks noChangeAspect="1"/>
          </p:cNvPicPr>
          <p:nvPr/>
        </p:nvPicPr>
        <p:blipFill>
          <a:blip r:embed="rId2"/>
          <a:stretch>
            <a:fillRect/>
          </a:stretch>
        </p:blipFill>
        <p:spPr>
          <a:xfrm>
            <a:off x="6336792" y="1024129"/>
            <a:ext cx="5779008" cy="5760719"/>
          </a:xfrm>
          <a:prstGeom prst="rect">
            <a:avLst/>
          </a:prstGeom>
        </p:spPr>
      </p:pic>
    </p:spTree>
    <p:extLst>
      <p:ext uri="{BB962C8B-B14F-4D97-AF65-F5344CB8AC3E}">
        <p14:creationId xmlns:p14="http://schemas.microsoft.com/office/powerpoint/2010/main" xmlns="" val="30000613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BDE1CCCD-E339-A698-F9D1-EA196A1329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8689E25D-1CE4-F363-6947-5C4E42F4AF64}"/>
              </a:ext>
            </a:extLst>
          </p:cNvPr>
          <p:cNvSpPr>
            <a:spLocks noGrp="1"/>
          </p:cNvSpPr>
          <p:nvPr>
            <p:ph type="ctrTitle"/>
          </p:nvPr>
        </p:nvSpPr>
        <p:spPr>
          <a:xfrm>
            <a:off x="0" y="0"/>
            <a:ext cx="12106656" cy="740664"/>
          </a:xfrm>
          <a:solidFill>
            <a:schemeClr val="bg2">
              <a:lumMod val="10000"/>
            </a:schemeClr>
          </a:solidFill>
          <a:ln>
            <a:solidFill>
              <a:schemeClr val="tx1"/>
            </a:solidFill>
          </a:ln>
        </p:spPr>
        <p:txBody>
          <a:bodyPr vert="horz" lIns="91440" tIns="45720" rIns="91440" bIns="45720" rtlCol="0" anchor="b">
            <a:normAutofit/>
          </a:bodyPr>
          <a:lstStyle/>
          <a:p>
            <a:r>
              <a:rPr lang="en-US" sz="4000" b="1" dirty="0">
                <a:solidFill>
                  <a:schemeClr val="bg2"/>
                </a:solidFill>
              </a:rPr>
              <a:t>TRAINING LLM MODEL</a:t>
            </a:r>
            <a:endParaRPr lang="en-IN" sz="4000" b="1" dirty="0">
              <a:solidFill>
                <a:schemeClr val="bg2"/>
              </a:solidFill>
            </a:endParaRPr>
          </a:p>
        </p:txBody>
      </p:sp>
      <p:sp>
        <p:nvSpPr>
          <p:cNvPr id="3" name="Subtitle 2">
            <a:extLst>
              <a:ext uri="{FF2B5EF4-FFF2-40B4-BE49-F238E27FC236}">
                <a16:creationId xmlns:a16="http://schemas.microsoft.com/office/drawing/2014/main" xmlns="" id="{9BEBF7EA-4424-FB21-B5D4-1B31D6CBF091}"/>
              </a:ext>
            </a:extLst>
          </p:cNvPr>
          <p:cNvSpPr>
            <a:spLocks noGrp="1"/>
          </p:cNvSpPr>
          <p:nvPr>
            <p:ph type="subTitle" idx="1"/>
          </p:nvPr>
        </p:nvSpPr>
        <p:spPr>
          <a:xfrm>
            <a:off x="0" y="740664"/>
            <a:ext cx="12192000" cy="6117335"/>
          </a:xfrm>
        </p:spPr>
        <p:txBody>
          <a:bodyPr/>
          <a:lstStyle/>
          <a:p>
            <a:pPr algn="l">
              <a:spcBef>
                <a:spcPts val="0"/>
              </a:spcBef>
            </a:pPr>
            <a:r>
              <a:rPr lang="en-US" b="1" dirty="0"/>
              <a:t>- If model is too big or trained too long it can overfit </a:t>
            </a:r>
          </a:p>
          <a:p>
            <a:pPr algn="l">
              <a:spcBef>
                <a:spcPts val="0"/>
              </a:spcBef>
            </a:pPr>
            <a:r>
              <a:rPr lang="en-US" b="1" dirty="0"/>
              <a:t>- If model is too small or not trained long enough, then underfit</a:t>
            </a:r>
          </a:p>
          <a:p>
            <a:pPr algn="l">
              <a:spcBef>
                <a:spcPts val="0"/>
              </a:spcBef>
            </a:pPr>
            <a:r>
              <a:rPr lang="en-IN" b="1" dirty="0"/>
              <a:t>- 20 tokens per model parameter underfit</a:t>
            </a:r>
          </a:p>
          <a:p>
            <a:pPr algn="l">
              <a:spcBef>
                <a:spcPts val="0"/>
              </a:spcBef>
            </a:pPr>
            <a:r>
              <a:rPr lang="en-IN" b="1" dirty="0"/>
              <a:t>- 100x increase in FLOPs for each 10x increase in model</a:t>
            </a:r>
          </a:p>
          <a:p>
            <a:pPr algn="l">
              <a:spcBef>
                <a:spcPts val="0"/>
              </a:spcBef>
            </a:pPr>
            <a:r>
              <a:rPr lang="en-IN" b="1" dirty="0"/>
              <a:t>      parameter then overfit. </a:t>
            </a:r>
          </a:p>
          <a:p>
            <a:pPr algn="l"/>
            <a:r>
              <a:rPr lang="en-IN" dirty="0"/>
              <a:t> </a:t>
            </a:r>
          </a:p>
          <a:p>
            <a:pPr marL="342900" indent="-342900" algn="l">
              <a:buFontTx/>
              <a:buChar char="-"/>
            </a:pPr>
            <a:endParaRPr lang="en-IN" dirty="0"/>
          </a:p>
        </p:txBody>
      </p:sp>
      <p:pic>
        <p:nvPicPr>
          <p:cNvPr id="5" name="Picture 4">
            <a:extLst>
              <a:ext uri="{FF2B5EF4-FFF2-40B4-BE49-F238E27FC236}">
                <a16:creationId xmlns:a16="http://schemas.microsoft.com/office/drawing/2014/main" xmlns="" id="{1F2FEA11-350E-37FE-F44C-DF54455B8D8D}"/>
              </a:ext>
            </a:extLst>
          </p:cNvPr>
          <p:cNvPicPr>
            <a:picLocks noChangeAspect="1"/>
          </p:cNvPicPr>
          <p:nvPr/>
        </p:nvPicPr>
        <p:blipFill>
          <a:blip r:embed="rId2"/>
          <a:stretch>
            <a:fillRect/>
          </a:stretch>
        </p:blipFill>
        <p:spPr>
          <a:xfrm>
            <a:off x="8476488" y="1756972"/>
            <a:ext cx="3675888" cy="2950864"/>
          </a:xfrm>
          <a:prstGeom prst="rect">
            <a:avLst/>
          </a:prstGeom>
        </p:spPr>
      </p:pic>
      <p:pic>
        <p:nvPicPr>
          <p:cNvPr id="7" name="Picture 6">
            <a:extLst>
              <a:ext uri="{FF2B5EF4-FFF2-40B4-BE49-F238E27FC236}">
                <a16:creationId xmlns:a16="http://schemas.microsoft.com/office/drawing/2014/main" xmlns="" id="{1241501F-62CC-0037-4236-11D1C0336181}"/>
              </a:ext>
            </a:extLst>
          </p:cNvPr>
          <p:cNvPicPr>
            <a:picLocks noChangeAspect="1"/>
          </p:cNvPicPr>
          <p:nvPr/>
        </p:nvPicPr>
        <p:blipFill>
          <a:blip r:embed="rId3"/>
          <a:stretch>
            <a:fillRect/>
          </a:stretch>
        </p:blipFill>
        <p:spPr>
          <a:xfrm>
            <a:off x="39624" y="2581257"/>
            <a:ext cx="8397240" cy="3054226"/>
          </a:xfrm>
          <a:prstGeom prst="rect">
            <a:avLst/>
          </a:prstGeom>
        </p:spPr>
      </p:pic>
      <p:pic>
        <p:nvPicPr>
          <p:cNvPr id="9" name="Picture 8">
            <a:extLst>
              <a:ext uri="{FF2B5EF4-FFF2-40B4-BE49-F238E27FC236}">
                <a16:creationId xmlns:a16="http://schemas.microsoft.com/office/drawing/2014/main" xmlns="" id="{AC847D21-C579-6BD3-CA0C-9CBF626CD4F7}"/>
              </a:ext>
            </a:extLst>
          </p:cNvPr>
          <p:cNvPicPr>
            <a:picLocks noChangeAspect="1"/>
          </p:cNvPicPr>
          <p:nvPr/>
        </p:nvPicPr>
        <p:blipFill>
          <a:blip r:embed="rId4"/>
          <a:stretch>
            <a:fillRect/>
          </a:stretch>
        </p:blipFill>
        <p:spPr>
          <a:xfrm>
            <a:off x="39624" y="5635483"/>
            <a:ext cx="8397240" cy="1222516"/>
          </a:xfrm>
          <a:prstGeom prst="rect">
            <a:avLst/>
          </a:prstGeom>
        </p:spPr>
      </p:pic>
    </p:spTree>
    <p:extLst>
      <p:ext uri="{BB962C8B-B14F-4D97-AF65-F5344CB8AC3E}">
        <p14:creationId xmlns:p14="http://schemas.microsoft.com/office/powerpoint/2010/main" xmlns="" val="42231103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EDDAFD74-EFBB-519E-A4FE-D0FC8D5F1462}"/>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xmlns="" id="{6E1F3965-D2CB-749F-C15E-2120F3DB81AC}"/>
              </a:ext>
            </a:extLst>
          </p:cNvPr>
          <p:cNvPicPr>
            <a:picLocks noChangeAspect="1"/>
          </p:cNvPicPr>
          <p:nvPr/>
        </p:nvPicPr>
        <p:blipFill>
          <a:blip r:embed="rId2"/>
          <a:stretch>
            <a:fillRect/>
          </a:stretch>
        </p:blipFill>
        <p:spPr>
          <a:xfrm>
            <a:off x="941832" y="155448"/>
            <a:ext cx="8613648" cy="2889504"/>
          </a:xfrm>
          <a:prstGeom prst="rect">
            <a:avLst/>
          </a:prstGeom>
        </p:spPr>
      </p:pic>
      <p:pic>
        <p:nvPicPr>
          <p:cNvPr id="5" name="Picture 4">
            <a:extLst>
              <a:ext uri="{FF2B5EF4-FFF2-40B4-BE49-F238E27FC236}">
                <a16:creationId xmlns:a16="http://schemas.microsoft.com/office/drawing/2014/main" xmlns="" id="{414246BE-9A5E-4A11-412C-79F7DB3A508D}"/>
              </a:ext>
            </a:extLst>
          </p:cNvPr>
          <p:cNvPicPr>
            <a:picLocks noChangeAspect="1"/>
          </p:cNvPicPr>
          <p:nvPr/>
        </p:nvPicPr>
        <p:blipFill>
          <a:blip r:embed="rId3"/>
          <a:stretch>
            <a:fillRect/>
          </a:stretch>
        </p:blipFill>
        <p:spPr>
          <a:xfrm>
            <a:off x="941832" y="3044952"/>
            <a:ext cx="8613648" cy="2459735"/>
          </a:xfrm>
          <a:prstGeom prst="rect">
            <a:avLst/>
          </a:prstGeom>
        </p:spPr>
      </p:pic>
      <p:pic>
        <p:nvPicPr>
          <p:cNvPr id="7" name="Picture 6">
            <a:extLst>
              <a:ext uri="{FF2B5EF4-FFF2-40B4-BE49-F238E27FC236}">
                <a16:creationId xmlns:a16="http://schemas.microsoft.com/office/drawing/2014/main" xmlns="" id="{6F4B1735-FADD-16B0-28DF-1A1F0345FB2F}"/>
              </a:ext>
            </a:extLst>
          </p:cNvPr>
          <p:cNvPicPr>
            <a:picLocks noChangeAspect="1"/>
          </p:cNvPicPr>
          <p:nvPr/>
        </p:nvPicPr>
        <p:blipFill>
          <a:blip r:embed="rId4"/>
          <a:stretch>
            <a:fillRect/>
          </a:stretch>
        </p:blipFill>
        <p:spPr>
          <a:xfrm>
            <a:off x="941832" y="5614416"/>
            <a:ext cx="8613648" cy="1088136"/>
          </a:xfrm>
          <a:prstGeom prst="rect">
            <a:avLst/>
          </a:prstGeom>
        </p:spPr>
      </p:pic>
    </p:spTree>
    <p:extLst>
      <p:ext uri="{BB962C8B-B14F-4D97-AF65-F5344CB8AC3E}">
        <p14:creationId xmlns:p14="http://schemas.microsoft.com/office/powerpoint/2010/main" xmlns="" val="30240684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BDE1CCCD-E339-A698-F9D1-EA196A1329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8689E25D-1CE4-F363-6947-5C4E42F4AF64}"/>
              </a:ext>
            </a:extLst>
          </p:cNvPr>
          <p:cNvSpPr>
            <a:spLocks noGrp="1"/>
          </p:cNvSpPr>
          <p:nvPr>
            <p:ph type="ctrTitle"/>
          </p:nvPr>
        </p:nvSpPr>
        <p:spPr>
          <a:xfrm>
            <a:off x="64008" y="64009"/>
            <a:ext cx="12060936" cy="722376"/>
          </a:xfrm>
          <a:solidFill>
            <a:schemeClr val="bg2">
              <a:lumMod val="10000"/>
            </a:schemeClr>
          </a:solidFill>
          <a:ln>
            <a:solidFill>
              <a:schemeClr val="tx1"/>
            </a:solidFill>
          </a:ln>
        </p:spPr>
        <p:txBody>
          <a:bodyPr vert="horz" lIns="91440" tIns="45720" rIns="91440" bIns="45720" rtlCol="0" anchor="b">
            <a:normAutofit/>
          </a:bodyPr>
          <a:lstStyle/>
          <a:p>
            <a:r>
              <a:rPr lang="en-US" sz="4000" b="1" dirty="0">
                <a:solidFill>
                  <a:schemeClr val="bg2"/>
                </a:solidFill>
              </a:rPr>
              <a:t>5- Why we call large language models? Why large?</a:t>
            </a:r>
            <a:endParaRPr lang="en-IN" sz="4000" b="1" dirty="0">
              <a:solidFill>
                <a:schemeClr val="bg2"/>
              </a:solidFill>
            </a:endParaRPr>
          </a:p>
        </p:txBody>
      </p:sp>
      <p:sp>
        <p:nvSpPr>
          <p:cNvPr id="3" name="Subtitle 2">
            <a:extLst>
              <a:ext uri="{FF2B5EF4-FFF2-40B4-BE49-F238E27FC236}">
                <a16:creationId xmlns:a16="http://schemas.microsoft.com/office/drawing/2014/main" xmlns="" id="{9BEBF7EA-4424-FB21-B5D4-1B31D6CBF091}"/>
              </a:ext>
            </a:extLst>
          </p:cNvPr>
          <p:cNvSpPr>
            <a:spLocks noGrp="1"/>
          </p:cNvSpPr>
          <p:nvPr>
            <p:ph type="subTitle" idx="1"/>
          </p:nvPr>
        </p:nvSpPr>
        <p:spPr>
          <a:xfrm>
            <a:off x="64008" y="722375"/>
            <a:ext cx="12060936" cy="6071615"/>
          </a:xfrm>
        </p:spPr>
        <p:txBody>
          <a:bodyPr/>
          <a:lstStyle/>
          <a:p>
            <a:pPr marL="342900" indent="-342900" algn="l">
              <a:buFontTx/>
              <a:buChar char="-"/>
            </a:pPr>
            <a:r>
              <a:rPr lang="en-US" b="1" dirty="0"/>
              <a:t>LLM called as ‘large’ because of the size and complexity of neural network, as well as size of the  dataset that was trained on. </a:t>
            </a:r>
          </a:p>
          <a:p>
            <a:pPr marL="342900" indent="-342900" algn="l">
              <a:buFontTx/>
              <a:buChar char="-"/>
            </a:pPr>
            <a:r>
              <a:rPr lang="en-US" b="1" dirty="0"/>
              <a:t>Researcher started to make these models large and train them on huge datasets that they started showing impressive results like understanding complex natural language and generating language &amp; It predict the probability of next token</a:t>
            </a:r>
          </a:p>
          <a:p>
            <a:pPr marL="342900" indent="-342900" algn="l">
              <a:buFontTx/>
              <a:buChar char="-"/>
            </a:pPr>
            <a:endParaRPr lang="en-IN" dirty="0"/>
          </a:p>
        </p:txBody>
      </p:sp>
      <p:pic>
        <p:nvPicPr>
          <p:cNvPr id="5" name="Picture 4">
            <a:extLst>
              <a:ext uri="{FF2B5EF4-FFF2-40B4-BE49-F238E27FC236}">
                <a16:creationId xmlns:a16="http://schemas.microsoft.com/office/drawing/2014/main" xmlns="" id="{A4127BF4-A06E-B542-1583-82DF4930BB67}"/>
              </a:ext>
            </a:extLst>
          </p:cNvPr>
          <p:cNvPicPr>
            <a:picLocks noChangeAspect="1"/>
          </p:cNvPicPr>
          <p:nvPr/>
        </p:nvPicPr>
        <p:blipFill>
          <a:blip r:embed="rId2"/>
          <a:stretch>
            <a:fillRect/>
          </a:stretch>
        </p:blipFill>
        <p:spPr>
          <a:xfrm>
            <a:off x="91441" y="2682240"/>
            <a:ext cx="7010400" cy="4003040"/>
          </a:xfrm>
          <a:prstGeom prst="rect">
            <a:avLst/>
          </a:prstGeom>
        </p:spPr>
      </p:pic>
      <p:pic>
        <p:nvPicPr>
          <p:cNvPr id="6" name="Picture 5">
            <a:extLst>
              <a:ext uri="{FF2B5EF4-FFF2-40B4-BE49-F238E27FC236}">
                <a16:creationId xmlns:a16="http://schemas.microsoft.com/office/drawing/2014/main" xmlns="" id="{658E5F62-90B8-9BF1-D793-879DCC298DAF}"/>
              </a:ext>
            </a:extLst>
          </p:cNvPr>
          <p:cNvPicPr>
            <a:picLocks noChangeAspect="1"/>
          </p:cNvPicPr>
          <p:nvPr/>
        </p:nvPicPr>
        <p:blipFill>
          <a:blip r:embed="rId3"/>
          <a:stretch>
            <a:fillRect/>
          </a:stretch>
        </p:blipFill>
        <p:spPr>
          <a:xfrm>
            <a:off x="6908292" y="3942080"/>
            <a:ext cx="5152136" cy="1991360"/>
          </a:xfrm>
          <a:prstGeom prst="rect">
            <a:avLst/>
          </a:prstGeom>
        </p:spPr>
      </p:pic>
    </p:spTree>
    <p:extLst>
      <p:ext uri="{BB962C8B-B14F-4D97-AF65-F5344CB8AC3E}">
        <p14:creationId xmlns:p14="http://schemas.microsoft.com/office/powerpoint/2010/main" xmlns="" val="19097245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BDE1CCCD-E339-A698-F9D1-EA196A1329B6}"/>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xmlns="" id="{9BEBF7EA-4424-FB21-B5D4-1B31D6CBF091}"/>
              </a:ext>
            </a:extLst>
          </p:cNvPr>
          <p:cNvSpPr>
            <a:spLocks noGrp="1"/>
          </p:cNvSpPr>
          <p:nvPr>
            <p:ph type="subTitle" idx="1"/>
          </p:nvPr>
        </p:nvSpPr>
        <p:spPr>
          <a:xfrm>
            <a:off x="101600" y="111760"/>
            <a:ext cx="12009120" cy="6634480"/>
          </a:xfrm>
        </p:spPr>
        <p:txBody>
          <a:bodyPr/>
          <a:lstStyle/>
          <a:p>
            <a:pPr algn="l"/>
            <a:r>
              <a:rPr lang="en-US" b="1" dirty="0">
                <a:highlight>
                  <a:srgbClr val="00FF00"/>
                </a:highlight>
              </a:rPr>
              <a:t>PROMPT DESIGN IN LLM </a:t>
            </a:r>
          </a:p>
          <a:p>
            <a:pPr algn="l"/>
            <a:r>
              <a:rPr lang="en-US" dirty="0"/>
              <a:t>All the text that we feed into an LLM as input is called prompt &amp; this process known as PROMPT DESIGN, which is about figuring out how to write and format prompt text to get LLM’s to do what user want. </a:t>
            </a:r>
          </a:p>
          <a:p>
            <a:pPr algn="l"/>
            <a:r>
              <a:rPr lang="en-US" dirty="0"/>
              <a:t>Using prompt, it predicts the next word of the sentence which we discussed today.</a:t>
            </a:r>
          </a:p>
          <a:p>
            <a:pPr algn="l"/>
            <a:endParaRPr lang="en-US" dirty="0"/>
          </a:p>
          <a:p>
            <a:pPr algn="l"/>
            <a:endParaRPr lang="en-US" dirty="0"/>
          </a:p>
          <a:p>
            <a:pPr algn="l"/>
            <a:endParaRPr lang="en-IN" dirty="0"/>
          </a:p>
        </p:txBody>
      </p:sp>
      <p:pic>
        <p:nvPicPr>
          <p:cNvPr id="7" name="Picture 6">
            <a:extLst>
              <a:ext uri="{FF2B5EF4-FFF2-40B4-BE49-F238E27FC236}">
                <a16:creationId xmlns:a16="http://schemas.microsoft.com/office/drawing/2014/main" xmlns="" id="{C7603ADF-4F22-3017-9DF5-2AA18CED322D}"/>
              </a:ext>
            </a:extLst>
          </p:cNvPr>
          <p:cNvPicPr>
            <a:picLocks noChangeAspect="1"/>
          </p:cNvPicPr>
          <p:nvPr/>
        </p:nvPicPr>
        <p:blipFill>
          <a:blip r:embed="rId2"/>
          <a:stretch>
            <a:fillRect/>
          </a:stretch>
        </p:blipFill>
        <p:spPr>
          <a:xfrm>
            <a:off x="193040" y="2235200"/>
            <a:ext cx="8173720" cy="4622800"/>
          </a:xfrm>
          <a:prstGeom prst="rect">
            <a:avLst/>
          </a:prstGeom>
        </p:spPr>
      </p:pic>
    </p:spTree>
    <p:extLst>
      <p:ext uri="{BB962C8B-B14F-4D97-AF65-F5344CB8AC3E}">
        <p14:creationId xmlns:p14="http://schemas.microsoft.com/office/powerpoint/2010/main" xmlns="" val="24769968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BDE1CCCD-E339-A698-F9D1-EA196A1329B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xmlns="" id="{6A51D958-D63C-C317-E1A2-7F5C37A27960}"/>
              </a:ext>
            </a:extLst>
          </p:cNvPr>
          <p:cNvPicPr>
            <a:picLocks noChangeAspect="1"/>
          </p:cNvPicPr>
          <p:nvPr/>
        </p:nvPicPr>
        <p:blipFill>
          <a:blip r:embed="rId2"/>
          <a:stretch>
            <a:fillRect/>
          </a:stretch>
        </p:blipFill>
        <p:spPr>
          <a:xfrm>
            <a:off x="89408" y="193041"/>
            <a:ext cx="7093712" cy="3332479"/>
          </a:xfrm>
          <a:prstGeom prst="rect">
            <a:avLst/>
          </a:prstGeom>
        </p:spPr>
      </p:pic>
      <p:pic>
        <p:nvPicPr>
          <p:cNvPr id="7" name="Picture 6">
            <a:extLst>
              <a:ext uri="{FF2B5EF4-FFF2-40B4-BE49-F238E27FC236}">
                <a16:creationId xmlns:a16="http://schemas.microsoft.com/office/drawing/2014/main" xmlns="" id="{94727C44-5B8B-8AFE-1FB4-06ED31F06D88}"/>
              </a:ext>
            </a:extLst>
          </p:cNvPr>
          <p:cNvPicPr>
            <a:picLocks noChangeAspect="1"/>
          </p:cNvPicPr>
          <p:nvPr/>
        </p:nvPicPr>
        <p:blipFill>
          <a:blip r:embed="rId3"/>
          <a:stretch>
            <a:fillRect/>
          </a:stretch>
        </p:blipFill>
        <p:spPr>
          <a:xfrm>
            <a:off x="6096000" y="2011680"/>
            <a:ext cx="6006592" cy="4155441"/>
          </a:xfrm>
          <a:prstGeom prst="rect">
            <a:avLst/>
          </a:prstGeom>
        </p:spPr>
      </p:pic>
    </p:spTree>
    <p:extLst>
      <p:ext uri="{BB962C8B-B14F-4D97-AF65-F5344CB8AC3E}">
        <p14:creationId xmlns:p14="http://schemas.microsoft.com/office/powerpoint/2010/main" xmlns="" val="28925585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BDE1CCCD-E339-A698-F9D1-EA196A1329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8689E25D-1CE4-F363-6947-5C4E42F4AF64}"/>
              </a:ext>
            </a:extLst>
          </p:cNvPr>
          <p:cNvSpPr>
            <a:spLocks noGrp="1"/>
          </p:cNvSpPr>
          <p:nvPr>
            <p:ph type="ctrTitle"/>
          </p:nvPr>
        </p:nvSpPr>
        <p:spPr>
          <a:xfrm>
            <a:off x="0" y="1"/>
            <a:ext cx="12124944" cy="722375"/>
          </a:xfrm>
          <a:solidFill>
            <a:schemeClr val="bg2">
              <a:lumMod val="10000"/>
            </a:schemeClr>
          </a:solidFill>
          <a:ln>
            <a:solidFill>
              <a:schemeClr val="tx1"/>
            </a:solidFill>
          </a:ln>
        </p:spPr>
        <p:txBody>
          <a:bodyPr vert="horz" lIns="91440" tIns="45720" rIns="91440" bIns="45720" rtlCol="0" anchor="b">
            <a:normAutofit/>
          </a:bodyPr>
          <a:lstStyle/>
          <a:p>
            <a:r>
              <a:rPr lang="en-US" sz="4000" b="1" dirty="0">
                <a:solidFill>
                  <a:schemeClr val="bg2"/>
                </a:solidFill>
              </a:rPr>
              <a:t>6- OPEN-AI API KEY GENERATION </a:t>
            </a:r>
            <a:endParaRPr lang="en-IN" sz="4000" b="1" dirty="0">
              <a:solidFill>
                <a:schemeClr val="bg2"/>
              </a:solidFill>
            </a:endParaRPr>
          </a:p>
        </p:txBody>
      </p:sp>
      <p:sp>
        <p:nvSpPr>
          <p:cNvPr id="3" name="Subtitle 2">
            <a:extLst>
              <a:ext uri="{FF2B5EF4-FFF2-40B4-BE49-F238E27FC236}">
                <a16:creationId xmlns:a16="http://schemas.microsoft.com/office/drawing/2014/main" xmlns="" id="{9BEBF7EA-4424-FB21-B5D4-1B31D6CBF091}"/>
              </a:ext>
            </a:extLst>
          </p:cNvPr>
          <p:cNvSpPr>
            <a:spLocks noGrp="1"/>
          </p:cNvSpPr>
          <p:nvPr>
            <p:ph type="subTitle" idx="1"/>
          </p:nvPr>
        </p:nvSpPr>
        <p:spPr>
          <a:xfrm>
            <a:off x="67056" y="722376"/>
            <a:ext cx="12057888" cy="6044184"/>
          </a:xfrm>
        </p:spPr>
        <p:txBody>
          <a:bodyPr/>
          <a:lstStyle/>
          <a:p>
            <a:pPr algn="l"/>
            <a:r>
              <a:rPr lang="en-US" dirty="0"/>
              <a:t>1- Create a login using open-ai </a:t>
            </a:r>
            <a:r>
              <a:rPr lang="en-US" dirty="0">
                <a:sym typeface="Wingdings" panose="05000000000000000000" pitchFamily="2" charset="2"/>
              </a:rPr>
              <a:t> </a:t>
            </a:r>
            <a:r>
              <a:rPr lang="en-US" dirty="0">
                <a:hlinkClick r:id="rId2"/>
              </a:rPr>
              <a:t>https://openai.com/</a:t>
            </a:r>
            <a:endParaRPr lang="en-US" dirty="0"/>
          </a:p>
          <a:p>
            <a:pPr algn="l"/>
            <a:r>
              <a:rPr lang="en-US" dirty="0"/>
              <a:t>2- Click on try </a:t>
            </a:r>
            <a:r>
              <a:rPr lang="en-US" dirty="0" err="1"/>
              <a:t>chatgpt</a:t>
            </a:r>
            <a:endParaRPr lang="en-US" dirty="0"/>
          </a:p>
          <a:p>
            <a:pPr algn="l"/>
            <a:r>
              <a:rPr lang="en-US" dirty="0"/>
              <a:t>3- https://platform.openai.com/organization/usage4- </a:t>
            </a:r>
          </a:p>
          <a:p>
            <a:pPr algn="l"/>
            <a:r>
              <a:rPr lang="en-US" dirty="0"/>
              <a:t>Usage (check your usage limit) because this</a:t>
            </a:r>
          </a:p>
          <a:p>
            <a:pPr algn="l"/>
            <a:r>
              <a:rPr lang="en-US" dirty="0"/>
              <a:t> is not an open source</a:t>
            </a:r>
          </a:p>
          <a:p>
            <a:pPr algn="l"/>
            <a:r>
              <a:rPr lang="en-US" dirty="0"/>
              <a:t>5- If usage limit is over then you will get error </a:t>
            </a:r>
          </a:p>
          <a:p>
            <a:pPr algn="l"/>
            <a:r>
              <a:rPr lang="en-US" dirty="0"/>
              <a:t>RATELIMIT error</a:t>
            </a:r>
          </a:p>
          <a:p>
            <a:pPr algn="l"/>
            <a:r>
              <a:rPr lang="en-US" dirty="0"/>
              <a:t>6- If you get this error you can create you </a:t>
            </a:r>
          </a:p>
          <a:p>
            <a:pPr algn="l"/>
            <a:r>
              <a:rPr lang="en-US" dirty="0"/>
              <a:t>open ai </a:t>
            </a:r>
          </a:p>
          <a:p>
            <a:pPr algn="l"/>
            <a:r>
              <a:rPr lang="en-US" dirty="0"/>
              <a:t>with different Gmail account &amp; with different </a:t>
            </a:r>
          </a:p>
          <a:p>
            <a:pPr algn="l"/>
            <a:r>
              <a:rPr lang="en-US" dirty="0"/>
              <a:t>phone Number</a:t>
            </a:r>
          </a:p>
          <a:p>
            <a:pPr algn="l"/>
            <a:r>
              <a:rPr lang="en-US" dirty="0"/>
              <a:t>7- for work with more token user must need to pay to avail the service</a:t>
            </a:r>
          </a:p>
          <a:p>
            <a:pPr algn="l"/>
            <a:r>
              <a:rPr lang="en-US" dirty="0"/>
              <a:t>8- open AI is not an open source</a:t>
            </a:r>
          </a:p>
          <a:p>
            <a:pPr algn="l"/>
            <a:endParaRPr lang="en-US" dirty="0"/>
          </a:p>
          <a:p>
            <a:pPr algn="l"/>
            <a:endParaRPr lang="en-US" dirty="0"/>
          </a:p>
        </p:txBody>
      </p:sp>
      <p:pic>
        <p:nvPicPr>
          <p:cNvPr id="5" name="Picture 4">
            <a:extLst>
              <a:ext uri="{FF2B5EF4-FFF2-40B4-BE49-F238E27FC236}">
                <a16:creationId xmlns:a16="http://schemas.microsoft.com/office/drawing/2014/main" xmlns="" id="{0B1FC28F-07FE-3CDC-28A7-9F3B57169C7B}"/>
              </a:ext>
            </a:extLst>
          </p:cNvPr>
          <p:cNvPicPr>
            <a:picLocks noChangeAspect="1"/>
          </p:cNvPicPr>
          <p:nvPr/>
        </p:nvPicPr>
        <p:blipFill>
          <a:blip r:embed="rId3"/>
          <a:stretch>
            <a:fillRect/>
          </a:stretch>
        </p:blipFill>
        <p:spPr>
          <a:xfrm>
            <a:off x="6367271" y="2286000"/>
            <a:ext cx="2773681" cy="3703319"/>
          </a:xfrm>
          <a:prstGeom prst="rect">
            <a:avLst/>
          </a:prstGeom>
        </p:spPr>
      </p:pic>
      <p:pic>
        <p:nvPicPr>
          <p:cNvPr id="7" name="Picture 6">
            <a:extLst>
              <a:ext uri="{FF2B5EF4-FFF2-40B4-BE49-F238E27FC236}">
                <a16:creationId xmlns:a16="http://schemas.microsoft.com/office/drawing/2014/main" xmlns="" id="{EEE962A4-1924-3FE7-3DF6-39661FB8328A}"/>
              </a:ext>
            </a:extLst>
          </p:cNvPr>
          <p:cNvPicPr>
            <a:picLocks noChangeAspect="1"/>
          </p:cNvPicPr>
          <p:nvPr/>
        </p:nvPicPr>
        <p:blipFill>
          <a:blip r:embed="rId4"/>
          <a:stretch>
            <a:fillRect/>
          </a:stretch>
        </p:blipFill>
        <p:spPr>
          <a:xfrm>
            <a:off x="9140952" y="2153411"/>
            <a:ext cx="2983992" cy="3968495"/>
          </a:xfrm>
          <a:prstGeom prst="rect">
            <a:avLst/>
          </a:prstGeom>
        </p:spPr>
      </p:pic>
    </p:spTree>
    <p:extLst>
      <p:ext uri="{BB962C8B-B14F-4D97-AF65-F5344CB8AC3E}">
        <p14:creationId xmlns:p14="http://schemas.microsoft.com/office/powerpoint/2010/main" xmlns="" val="27417487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BDE1CCCD-E339-A698-F9D1-EA196A1329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8689E25D-1CE4-F363-6947-5C4E42F4AF64}"/>
              </a:ext>
            </a:extLst>
          </p:cNvPr>
          <p:cNvSpPr>
            <a:spLocks noGrp="1"/>
          </p:cNvSpPr>
          <p:nvPr>
            <p:ph type="ctrTitle"/>
          </p:nvPr>
        </p:nvSpPr>
        <p:spPr>
          <a:xfrm>
            <a:off x="91440" y="64009"/>
            <a:ext cx="12015216" cy="932688"/>
          </a:xfrm>
          <a:solidFill>
            <a:schemeClr val="bg2">
              <a:lumMod val="10000"/>
            </a:schemeClr>
          </a:solidFill>
          <a:ln>
            <a:solidFill>
              <a:schemeClr val="tx1"/>
            </a:solidFill>
          </a:ln>
        </p:spPr>
        <p:txBody>
          <a:bodyPr vert="horz" lIns="91440" tIns="45720" rIns="91440" bIns="45720" rtlCol="0" anchor="b">
            <a:normAutofit/>
          </a:bodyPr>
          <a:lstStyle/>
          <a:p>
            <a:pPr algn="l"/>
            <a:r>
              <a:rPr lang="en-US" sz="4000" b="1" dirty="0">
                <a:solidFill>
                  <a:schemeClr val="bg2"/>
                </a:solidFill>
              </a:rPr>
              <a:t>8- WHAT IS LANGCHAIN?</a:t>
            </a:r>
            <a:endParaRPr lang="en-IN" sz="4000" b="1" dirty="0">
              <a:solidFill>
                <a:schemeClr val="bg2"/>
              </a:solidFill>
            </a:endParaRPr>
          </a:p>
        </p:txBody>
      </p:sp>
      <p:sp>
        <p:nvSpPr>
          <p:cNvPr id="3" name="Subtitle 2">
            <a:extLst>
              <a:ext uri="{FF2B5EF4-FFF2-40B4-BE49-F238E27FC236}">
                <a16:creationId xmlns:a16="http://schemas.microsoft.com/office/drawing/2014/main" xmlns="" id="{9BEBF7EA-4424-FB21-B5D4-1B31D6CBF091}"/>
              </a:ext>
            </a:extLst>
          </p:cNvPr>
          <p:cNvSpPr>
            <a:spLocks noGrp="1"/>
          </p:cNvSpPr>
          <p:nvPr>
            <p:ph type="subTitle" idx="1"/>
          </p:nvPr>
        </p:nvSpPr>
        <p:spPr>
          <a:xfrm>
            <a:off x="85344" y="996697"/>
            <a:ext cx="12106656" cy="5861303"/>
          </a:xfrm>
        </p:spPr>
        <p:txBody>
          <a:bodyPr/>
          <a:lstStyle/>
          <a:p>
            <a:pPr algn="l"/>
            <a:r>
              <a:rPr lang="en-US" b="1" dirty="0"/>
              <a:t>- Lang Chain is a framework designed to simplify the creation of applications using large language models. </a:t>
            </a:r>
          </a:p>
          <a:p>
            <a:pPr algn="l"/>
            <a:r>
              <a:rPr lang="en-US" b="1" dirty="0"/>
              <a:t>- As a language model integration framework, Lang Chain's use-cases largely overlap with those of language models in general, including document analysis and summarization, chatbots, and code analysis. </a:t>
            </a:r>
          </a:p>
          <a:p>
            <a:pPr marL="342900" indent="-342900" algn="l">
              <a:buFontTx/>
              <a:buChar char="-"/>
            </a:pPr>
            <a:r>
              <a:rPr lang="en-US" b="1" dirty="0"/>
              <a:t> Refer to the </a:t>
            </a:r>
            <a:r>
              <a:rPr lang="en-US" b="1" dirty="0" err="1"/>
              <a:t>LangChain</a:t>
            </a:r>
            <a:r>
              <a:rPr lang="en-US" b="1" dirty="0"/>
              <a:t> Documentation </a:t>
            </a:r>
            <a:r>
              <a:rPr lang="en-US" b="1" dirty="0">
                <a:sym typeface="Wingdings" panose="05000000000000000000" pitchFamily="2" charset="2"/>
              </a:rPr>
              <a:t> </a:t>
            </a:r>
            <a:r>
              <a:rPr lang="en-US" b="1" u="sng" dirty="0"/>
              <a:t>https://www.langchain.com/</a:t>
            </a:r>
          </a:p>
          <a:p>
            <a:pPr algn="l"/>
            <a:r>
              <a:rPr lang="en-IN" b="1" dirty="0"/>
              <a:t>       </a:t>
            </a:r>
            <a:r>
              <a:rPr lang="en-IN" b="1" u="sng" dirty="0"/>
              <a:t>https://python.langchain.com/docs/get_started/installation</a:t>
            </a:r>
          </a:p>
        </p:txBody>
      </p:sp>
      <p:pic>
        <p:nvPicPr>
          <p:cNvPr id="5" name="Picture 4">
            <a:extLst>
              <a:ext uri="{FF2B5EF4-FFF2-40B4-BE49-F238E27FC236}">
                <a16:creationId xmlns:a16="http://schemas.microsoft.com/office/drawing/2014/main" xmlns="" id="{4B175AA0-0015-5F18-C21B-743728A8DE06}"/>
              </a:ext>
            </a:extLst>
          </p:cNvPr>
          <p:cNvPicPr>
            <a:picLocks noChangeAspect="1"/>
          </p:cNvPicPr>
          <p:nvPr/>
        </p:nvPicPr>
        <p:blipFill>
          <a:blip r:embed="rId2"/>
          <a:stretch>
            <a:fillRect/>
          </a:stretch>
        </p:blipFill>
        <p:spPr>
          <a:xfrm>
            <a:off x="6116319" y="3861792"/>
            <a:ext cx="5374641" cy="2973830"/>
          </a:xfrm>
          <a:prstGeom prst="rect">
            <a:avLst/>
          </a:prstGeom>
        </p:spPr>
      </p:pic>
      <p:pic>
        <p:nvPicPr>
          <p:cNvPr id="7" name="Picture 6">
            <a:extLst>
              <a:ext uri="{FF2B5EF4-FFF2-40B4-BE49-F238E27FC236}">
                <a16:creationId xmlns:a16="http://schemas.microsoft.com/office/drawing/2014/main" xmlns="" id="{F0A67178-C45B-8F10-6492-4E1F51164760}"/>
              </a:ext>
            </a:extLst>
          </p:cNvPr>
          <p:cNvPicPr>
            <a:picLocks noChangeAspect="1"/>
          </p:cNvPicPr>
          <p:nvPr/>
        </p:nvPicPr>
        <p:blipFill>
          <a:blip r:embed="rId3"/>
          <a:stretch>
            <a:fillRect/>
          </a:stretch>
        </p:blipFill>
        <p:spPr>
          <a:xfrm>
            <a:off x="501905" y="3820161"/>
            <a:ext cx="5374640" cy="2973830"/>
          </a:xfrm>
          <a:prstGeom prst="rect">
            <a:avLst/>
          </a:prstGeom>
        </p:spPr>
      </p:pic>
      <p:pic>
        <p:nvPicPr>
          <p:cNvPr id="9" name="Picture 8">
            <a:extLst>
              <a:ext uri="{FF2B5EF4-FFF2-40B4-BE49-F238E27FC236}">
                <a16:creationId xmlns:a16="http://schemas.microsoft.com/office/drawing/2014/main" xmlns="" id="{523435C3-07D6-775D-1F85-047BE973571B}"/>
              </a:ext>
            </a:extLst>
          </p:cNvPr>
          <p:cNvPicPr>
            <a:picLocks noChangeAspect="1"/>
          </p:cNvPicPr>
          <p:nvPr/>
        </p:nvPicPr>
        <p:blipFill>
          <a:blip r:embed="rId4"/>
          <a:stretch>
            <a:fillRect/>
          </a:stretch>
        </p:blipFill>
        <p:spPr>
          <a:xfrm>
            <a:off x="7142990" y="173736"/>
            <a:ext cx="3337559" cy="822962"/>
          </a:xfrm>
          <a:prstGeom prst="rect">
            <a:avLst/>
          </a:prstGeom>
        </p:spPr>
      </p:pic>
    </p:spTree>
    <p:extLst>
      <p:ext uri="{BB962C8B-B14F-4D97-AF65-F5344CB8AC3E}">
        <p14:creationId xmlns:p14="http://schemas.microsoft.com/office/powerpoint/2010/main" xmlns="" val="18767426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081EA652-8C6A-4E69-BEB9-17080947455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xmlns="" id="{5298780A-33B9-4EA2-8F67-DE68AD6284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xmlns="" id="{7F488E8B-4E1E-4402-8935-D4E6C02615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61E4680E-BEDA-69F8-1677-A69175B0DAB8}"/>
              </a:ext>
            </a:extLst>
          </p:cNvPr>
          <p:cNvSpPr>
            <a:spLocks noGrp="1"/>
          </p:cNvSpPr>
          <p:nvPr>
            <p:ph type="ctrTitle"/>
          </p:nvPr>
        </p:nvSpPr>
        <p:spPr>
          <a:xfrm>
            <a:off x="641775" y="623275"/>
            <a:ext cx="10905052" cy="1351829"/>
          </a:xfrm>
          <a:solidFill>
            <a:schemeClr val="bg2">
              <a:lumMod val="10000"/>
            </a:schemeClr>
          </a:solidFill>
          <a:ln>
            <a:solidFill>
              <a:schemeClr val="tx1"/>
            </a:solidFill>
          </a:ln>
        </p:spPr>
        <p:txBody>
          <a:bodyPr vert="horz" lIns="91440" tIns="45720" rIns="91440" bIns="45720" rtlCol="0" anchor="b">
            <a:normAutofit/>
          </a:bodyPr>
          <a:lstStyle/>
          <a:p>
            <a:r>
              <a:rPr lang="en-US" sz="4000" b="1" dirty="0">
                <a:solidFill>
                  <a:schemeClr val="bg2"/>
                </a:solidFill>
              </a:rPr>
              <a:t>9- EXPLORE THE DATASET USING LANGCHAIN &amp; OPEN-AI (PRACTICLE)</a:t>
            </a:r>
          </a:p>
        </p:txBody>
      </p:sp>
      <p:sp>
        <p:nvSpPr>
          <p:cNvPr id="3" name="Subtitle 2">
            <a:extLst>
              <a:ext uri="{FF2B5EF4-FFF2-40B4-BE49-F238E27FC236}">
                <a16:creationId xmlns:a16="http://schemas.microsoft.com/office/drawing/2014/main" xmlns="" id="{36178746-C084-B702-64B0-0387AB1C03D8}"/>
              </a:ext>
            </a:extLst>
          </p:cNvPr>
          <p:cNvSpPr>
            <a:spLocks noGrp="1"/>
          </p:cNvSpPr>
          <p:nvPr>
            <p:ph type="subTitle" idx="1"/>
          </p:nvPr>
        </p:nvSpPr>
        <p:spPr>
          <a:xfrm>
            <a:off x="1285240" y="2669085"/>
            <a:ext cx="8326120" cy="3100780"/>
          </a:xfrm>
        </p:spPr>
        <p:txBody>
          <a:bodyPr vert="horz" lIns="91440" tIns="45720" rIns="91440" bIns="45720" rtlCol="0" anchor="t">
            <a:normAutofit/>
          </a:bodyPr>
          <a:lstStyle/>
          <a:p>
            <a:pPr indent="-228600" algn="l">
              <a:buFont typeface="Arial" panose="020B0604020202020204" pitchFamily="34" charset="0"/>
              <a:buChar char="•"/>
            </a:pPr>
            <a:r>
              <a:rPr lang="en-US" b="1" dirty="0"/>
              <a:t>VS CODE</a:t>
            </a:r>
          </a:p>
          <a:p>
            <a:pPr indent="-228600" algn="l">
              <a:buFont typeface="Arial" panose="020B0604020202020204" pitchFamily="34" charset="0"/>
              <a:buChar char="•"/>
            </a:pPr>
            <a:r>
              <a:rPr lang="en-US" b="1" dirty="0"/>
              <a:t>OPEN AI</a:t>
            </a:r>
          </a:p>
          <a:p>
            <a:pPr indent="-228600" algn="l">
              <a:buFont typeface="Arial" panose="020B0604020202020204" pitchFamily="34" charset="0"/>
              <a:buChar char="•"/>
            </a:pPr>
            <a:r>
              <a:rPr lang="en-US" b="1" dirty="0"/>
              <a:t>LANGCHAIN</a:t>
            </a:r>
          </a:p>
          <a:p>
            <a:pPr indent="-228600" algn="l">
              <a:buFont typeface="Arial" panose="020B0604020202020204" pitchFamily="34" charset="0"/>
              <a:buChar char="•"/>
            </a:pPr>
            <a:r>
              <a:rPr lang="en-US" b="1" dirty="0"/>
              <a:t>PANDAS </a:t>
            </a:r>
          </a:p>
          <a:p>
            <a:pPr indent="-228600" algn="l">
              <a:buFont typeface="Arial" panose="020B0604020202020204" pitchFamily="34" charset="0"/>
              <a:buChar char="•"/>
            </a:pPr>
            <a:r>
              <a:rPr lang="en-US" b="1" dirty="0"/>
              <a:t>DATASET – TITANIC SURVIVAL</a:t>
            </a:r>
          </a:p>
          <a:p>
            <a:pPr algn="l"/>
            <a:endParaRPr lang="en-US" b="1" dirty="0"/>
          </a:p>
          <a:p>
            <a:pPr indent="-228600" algn="l">
              <a:buFont typeface="Arial" panose="020B0604020202020204" pitchFamily="34" charset="0"/>
              <a:buChar char="•"/>
            </a:pPr>
            <a:endParaRPr lang="en-US" b="1" dirty="0"/>
          </a:p>
        </p:txBody>
      </p:sp>
    </p:spTree>
    <p:extLst>
      <p:ext uri="{BB962C8B-B14F-4D97-AF65-F5344CB8AC3E}">
        <p14:creationId xmlns:p14="http://schemas.microsoft.com/office/powerpoint/2010/main" xmlns="" val="257000366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C0A19B21-03A1-F6B6-51AD-9F28D7659D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9BEFDC12-B0D2-2D7B-D11A-5E33FAA78B13}"/>
              </a:ext>
            </a:extLst>
          </p:cNvPr>
          <p:cNvSpPr>
            <a:spLocks noGrp="1"/>
          </p:cNvSpPr>
          <p:nvPr>
            <p:ph type="ctrTitle"/>
          </p:nvPr>
        </p:nvSpPr>
        <p:spPr>
          <a:xfrm>
            <a:off x="0" y="0"/>
            <a:ext cx="12192000" cy="863600"/>
          </a:xfrm>
          <a:solidFill>
            <a:schemeClr val="bg2">
              <a:lumMod val="10000"/>
            </a:schemeClr>
          </a:solidFill>
          <a:ln>
            <a:solidFill>
              <a:schemeClr val="tx1"/>
            </a:solidFill>
          </a:ln>
        </p:spPr>
        <p:txBody>
          <a:bodyPr>
            <a:normAutofit/>
          </a:bodyPr>
          <a:lstStyle/>
          <a:p>
            <a:r>
              <a:rPr lang="en-IN" sz="4800" dirty="0">
                <a:solidFill>
                  <a:schemeClr val="bg2"/>
                </a:solidFill>
              </a:rPr>
              <a:t>9- TOP LLM MODEL</a:t>
            </a:r>
          </a:p>
        </p:txBody>
      </p:sp>
      <p:sp>
        <p:nvSpPr>
          <p:cNvPr id="3" name="Subtitle 2">
            <a:extLst>
              <a:ext uri="{FF2B5EF4-FFF2-40B4-BE49-F238E27FC236}">
                <a16:creationId xmlns:a16="http://schemas.microsoft.com/office/drawing/2014/main" xmlns="" id="{C117181B-F103-BC10-8652-EC2CE073FAEC}"/>
              </a:ext>
            </a:extLst>
          </p:cNvPr>
          <p:cNvSpPr>
            <a:spLocks noGrp="1"/>
          </p:cNvSpPr>
          <p:nvPr>
            <p:ph type="subTitle" idx="1"/>
          </p:nvPr>
        </p:nvSpPr>
        <p:spPr>
          <a:xfrm>
            <a:off x="0" y="863600"/>
            <a:ext cx="12192000" cy="6351016"/>
          </a:xfrm>
        </p:spPr>
        <p:txBody>
          <a:bodyPr>
            <a:normAutofit/>
          </a:bodyPr>
          <a:lstStyle/>
          <a:p>
            <a:pPr algn="l"/>
            <a:r>
              <a:rPr lang="en-US" dirty="0"/>
              <a:t>Large Language Model commonly known as an LLM, refers to a neural network equipped with billions of parameters and trained extensively on extensive datasets of unlabeled text. This training typically involves self-supervised or semi-supervised learning techniques.</a:t>
            </a:r>
            <a:endParaRPr lang="en-IN" dirty="0"/>
          </a:p>
          <a:p>
            <a:pPr algn="l"/>
            <a:r>
              <a:rPr lang="en-IN" sz="2000" b="1" dirty="0">
                <a:solidFill>
                  <a:schemeClr val="accent1"/>
                </a:solidFill>
                <a:highlight>
                  <a:srgbClr val="FFFF00"/>
                </a:highlight>
              </a:rPr>
              <a:t>1- OPEN AI (GPT-4) : </a:t>
            </a:r>
          </a:p>
          <a:p>
            <a:pPr algn="l"/>
            <a:r>
              <a:rPr lang="en-US" sz="2000" dirty="0"/>
              <a:t>As of 2024, OpenAI’s GPT-4 stands out as the leading AI Large Language Model (LLM) in the market.</a:t>
            </a:r>
          </a:p>
          <a:p>
            <a:pPr algn="l"/>
            <a:r>
              <a:rPr lang="en-US" sz="2000" dirty="0"/>
              <a:t>GPT-4 has exceptional capabilities of excelling in complex reasoning, advanced coding, proficiency in various academic domains, </a:t>
            </a:r>
          </a:p>
          <a:p>
            <a:pPr algn="l"/>
            <a:r>
              <a:rPr lang="en-US" sz="2000" dirty="0"/>
              <a:t>Notably, it’s the first multimodal model accepting both text and image inputs. and achieving human-level performance in diverse skills.</a:t>
            </a:r>
            <a:endParaRPr lang="en-IN" sz="2000" dirty="0"/>
          </a:p>
          <a:p>
            <a:pPr algn="l"/>
            <a:r>
              <a:rPr lang="en-IN" sz="2000" b="1" dirty="0">
                <a:solidFill>
                  <a:schemeClr val="accent1"/>
                </a:solidFill>
                <a:highlight>
                  <a:srgbClr val="FFFF00"/>
                </a:highlight>
              </a:rPr>
              <a:t>2- OPEN AI (GPT-3) :</a:t>
            </a:r>
          </a:p>
          <a:p>
            <a:pPr algn="l"/>
            <a:r>
              <a:rPr lang="en-US" sz="2000" dirty="0"/>
              <a:t>GPT-3 is an OpenAI large language model, released in 2020 stands out as a groundbreaking NLP model, boasting a record-breaking 175 billion parameters—the highest among NLP models.</a:t>
            </a:r>
            <a:endParaRPr lang="en-IN" sz="2000" dirty="0"/>
          </a:p>
          <a:p>
            <a:pPr algn="l"/>
            <a:r>
              <a:rPr lang="en-IN" sz="2000" b="1" dirty="0">
                <a:solidFill>
                  <a:schemeClr val="accent1"/>
                </a:solidFill>
                <a:highlight>
                  <a:srgbClr val="FFFF00"/>
                </a:highlight>
              </a:rPr>
              <a:t>3- OPEN AI  (GPT-3.5) : </a:t>
            </a:r>
          </a:p>
          <a:p>
            <a:pPr algn="l"/>
            <a:r>
              <a:rPr lang="en-US" sz="2000" dirty="0"/>
              <a:t>GPT-3.5 represents an enhanced iteration of GPT-3, featuring a reduced parameter count. </a:t>
            </a:r>
          </a:p>
          <a:p>
            <a:pPr algn="l"/>
            <a:r>
              <a:rPr lang="en-US" sz="2000" dirty="0"/>
              <a:t>GPT-3.5 serves as the underlying technology for </a:t>
            </a:r>
            <a:r>
              <a:rPr lang="en-US" sz="2000" dirty="0" err="1"/>
              <a:t>chatgpt</a:t>
            </a:r>
            <a:r>
              <a:rPr lang="en-US" sz="2000" dirty="0"/>
              <a:t> with various models available, including the highly capable GPT-3.5 turbo, as highlighted by OpenAI. </a:t>
            </a:r>
            <a:endParaRPr lang="en-IN" sz="2000" dirty="0"/>
          </a:p>
          <a:p>
            <a:pPr algn="l"/>
            <a:endParaRPr lang="en-IN" sz="2000" dirty="0"/>
          </a:p>
          <a:p>
            <a:pPr algn="l"/>
            <a:endParaRPr lang="en-IN" sz="2000" dirty="0"/>
          </a:p>
          <a:p>
            <a:pPr algn="l"/>
            <a:endParaRPr lang="en-IN" sz="2000" dirty="0"/>
          </a:p>
          <a:p>
            <a:pPr algn="l"/>
            <a:endParaRPr lang="en-IN" sz="2000" dirty="0"/>
          </a:p>
        </p:txBody>
      </p:sp>
    </p:spTree>
    <p:extLst>
      <p:ext uri="{BB962C8B-B14F-4D97-AF65-F5344CB8AC3E}">
        <p14:creationId xmlns:p14="http://schemas.microsoft.com/office/powerpoint/2010/main" xmlns="" val="2517838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xmlns="" id="{FC4409CF-4712-8FC5-88FB-94F05A5467F6}"/>
            </a:ext>
          </a:extLst>
        </p:cNvPr>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xmlns="" id="{A8384FB5-9ADC-4DDC-881B-597D56F5B15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xmlns="" id="{91E5A9A7-95C6-4F4F-B00E-C82E07FE62E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xmlns="" id="{D07DD2DE-F619-49DD-B5E7-03A290FF4E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xmlns="" id="{85149191-5F60-4A28-AAFF-039F96B0F3E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a:extLst>
              <a:ext uri="{FF2B5EF4-FFF2-40B4-BE49-F238E27FC236}">
                <a16:creationId xmlns:a16="http://schemas.microsoft.com/office/drawing/2014/main" xmlns="" id="{F8260ED5-17F7-4158-B241-D51DD4CF1B7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xmlns="" id="{283264DB-6A87-F199-6775-B40BB4E79D4C}"/>
              </a:ext>
            </a:extLst>
          </p:cNvPr>
          <p:cNvSpPr>
            <a:spLocks noGrp="1"/>
          </p:cNvSpPr>
          <p:nvPr>
            <p:ph type="ctrTitle"/>
          </p:nvPr>
        </p:nvSpPr>
        <p:spPr>
          <a:xfrm>
            <a:off x="81280" y="375920"/>
            <a:ext cx="3957323" cy="6593840"/>
          </a:xfrm>
        </p:spPr>
        <p:txBody>
          <a:bodyPr vert="horz" lIns="91440" tIns="45720" rIns="91440" bIns="45720" rtlCol="0" anchor="t">
            <a:normAutofit/>
          </a:bodyPr>
          <a:lstStyle/>
          <a:p>
            <a:pPr algn="l"/>
            <a:r>
              <a:rPr lang="en-US" sz="4000" b="1" kern="1200" dirty="0">
                <a:solidFill>
                  <a:srgbClr val="FFFFFF"/>
                </a:solidFill>
                <a:latin typeface="+mj-lt"/>
                <a:ea typeface="+mj-ea"/>
                <a:cs typeface="+mj-cs"/>
              </a:rPr>
              <a:t>2 - HOW DOES LLM WORK :-</a:t>
            </a:r>
            <a:br>
              <a:rPr lang="en-US" sz="4000" b="1" kern="1200" dirty="0">
                <a:solidFill>
                  <a:srgbClr val="FFFFFF"/>
                </a:solidFill>
                <a:latin typeface="+mj-lt"/>
                <a:ea typeface="+mj-ea"/>
                <a:cs typeface="+mj-cs"/>
              </a:rPr>
            </a:br>
            <a:r>
              <a:rPr lang="en-US" sz="2200" b="1" kern="1200" dirty="0">
                <a:solidFill>
                  <a:srgbClr val="FFFFFF"/>
                </a:solidFill>
                <a:latin typeface="+mj-lt"/>
                <a:ea typeface="+mj-ea"/>
                <a:cs typeface="+mj-cs"/>
              </a:rPr>
              <a:t/>
            </a:r>
            <a:br>
              <a:rPr lang="en-US" sz="2200" b="1" kern="1200" dirty="0">
                <a:solidFill>
                  <a:srgbClr val="FFFFFF"/>
                </a:solidFill>
                <a:latin typeface="+mj-lt"/>
                <a:ea typeface="+mj-ea"/>
                <a:cs typeface="+mj-cs"/>
              </a:rPr>
            </a:br>
            <a:r>
              <a:rPr lang="en-US" sz="2200" b="1" kern="1200" dirty="0">
                <a:solidFill>
                  <a:srgbClr val="FFFFFF"/>
                </a:solidFill>
                <a:latin typeface="+mj-lt"/>
                <a:ea typeface="+mj-ea"/>
                <a:cs typeface="+mj-cs"/>
              </a:rPr>
              <a:t>- LLM TOKENIZER</a:t>
            </a:r>
            <a:br>
              <a:rPr lang="en-US" sz="2200" b="1" kern="1200" dirty="0">
                <a:solidFill>
                  <a:srgbClr val="FFFFFF"/>
                </a:solidFill>
                <a:latin typeface="+mj-lt"/>
                <a:ea typeface="+mj-ea"/>
                <a:cs typeface="+mj-cs"/>
              </a:rPr>
            </a:br>
            <a:r>
              <a:rPr lang="en-US" sz="2200" b="1" kern="1200" dirty="0">
                <a:solidFill>
                  <a:srgbClr val="FFFFFF"/>
                </a:solidFill>
                <a:latin typeface="+mj-lt"/>
                <a:ea typeface="+mj-ea"/>
                <a:cs typeface="+mj-cs"/>
              </a:rPr>
              <a:t/>
            </a:r>
            <a:br>
              <a:rPr lang="en-US" sz="2200" b="1" kern="1200" dirty="0">
                <a:solidFill>
                  <a:srgbClr val="FFFFFF"/>
                </a:solidFill>
                <a:latin typeface="+mj-lt"/>
                <a:ea typeface="+mj-ea"/>
                <a:cs typeface="+mj-cs"/>
              </a:rPr>
            </a:br>
            <a:r>
              <a:rPr lang="en-US" sz="2200" b="1" kern="1200" dirty="0">
                <a:solidFill>
                  <a:srgbClr val="FFFFFF"/>
                </a:solidFill>
                <a:latin typeface="+mj-lt"/>
                <a:ea typeface="+mj-ea"/>
                <a:cs typeface="+mj-cs"/>
              </a:rPr>
              <a:t>-</a:t>
            </a:r>
            <a:r>
              <a:rPr lang="en-US" sz="2200" b="1" dirty="0">
                <a:solidFill>
                  <a:srgbClr val="FFFFFF"/>
                </a:solidFill>
              </a:rPr>
              <a:t> LLM </a:t>
            </a:r>
            <a:r>
              <a:rPr lang="en-US" sz="2200" b="1" kern="1200" dirty="0">
                <a:solidFill>
                  <a:srgbClr val="FFFFFF"/>
                </a:solidFill>
                <a:latin typeface="+mj-lt"/>
                <a:ea typeface="+mj-ea"/>
                <a:cs typeface="+mj-cs"/>
              </a:rPr>
              <a:t>EMBEDDING</a:t>
            </a:r>
            <a:br>
              <a:rPr lang="en-US" sz="2200" b="1" kern="1200" dirty="0">
                <a:solidFill>
                  <a:srgbClr val="FFFFFF"/>
                </a:solidFill>
                <a:latin typeface="+mj-lt"/>
                <a:ea typeface="+mj-ea"/>
                <a:cs typeface="+mj-cs"/>
              </a:rPr>
            </a:br>
            <a:r>
              <a:rPr lang="en-US" sz="2200" b="1" kern="1200" dirty="0">
                <a:solidFill>
                  <a:srgbClr val="FFFFFF"/>
                </a:solidFill>
                <a:latin typeface="+mj-lt"/>
                <a:ea typeface="+mj-ea"/>
                <a:cs typeface="+mj-cs"/>
              </a:rPr>
              <a:t/>
            </a:r>
            <a:br>
              <a:rPr lang="en-US" sz="2200" b="1" kern="1200" dirty="0">
                <a:solidFill>
                  <a:srgbClr val="FFFFFF"/>
                </a:solidFill>
                <a:latin typeface="+mj-lt"/>
                <a:ea typeface="+mj-ea"/>
                <a:cs typeface="+mj-cs"/>
              </a:rPr>
            </a:br>
            <a:r>
              <a:rPr lang="en-US" sz="2200" b="1" kern="1200" dirty="0">
                <a:solidFill>
                  <a:srgbClr val="FFFFFF"/>
                </a:solidFill>
                <a:latin typeface="+mj-lt"/>
                <a:ea typeface="+mj-ea"/>
                <a:cs typeface="+mj-cs"/>
              </a:rPr>
              <a:t>- TRANSFER LEARNING</a:t>
            </a:r>
            <a:br>
              <a:rPr lang="en-US" sz="2200" b="1" kern="1200" dirty="0">
                <a:solidFill>
                  <a:srgbClr val="FFFFFF"/>
                </a:solidFill>
                <a:latin typeface="+mj-lt"/>
                <a:ea typeface="+mj-ea"/>
                <a:cs typeface="+mj-cs"/>
              </a:rPr>
            </a:br>
            <a:r>
              <a:rPr lang="en-US" sz="2200" b="1" kern="1200" dirty="0">
                <a:solidFill>
                  <a:srgbClr val="FFFFFF"/>
                </a:solidFill>
                <a:latin typeface="+mj-lt"/>
                <a:ea typeface="+mj-ea"/>
                <a:cs typeface="+mj-cs"/>
              </a:rPr>
              <a:t/>
            </a:r>
            <a:br>
              <a:rPr lang="en-US" sz="2200" b="1" kern="1200" dirty="0">
                <a:solidFill>
                  <a:srgbClr val="FFFFFF"/>
                </a:solidFill>
                <a:latin typeface="+mj-lt"/>
                <a:ea typeface="+mj-ea"/>
                <a:cs typeface="+mj-cs"/>
              </a:rPr>
            </a:br>
            <a:r>
              <a:rPr lang="en-US" sz="2200" b="1" kern="1200" dirty="0">
                <a:solidFill>
                  <a:srgbClr val="FFFFFF"/>
                </a:solidFill>
                <a:latin typeface="+mj-lt"/>
                <a:ea typeface="+mj-ea"/>
                <a:cs typeface="+mj-cs"/>
              </a:rPr>
              <a:t>- ATTENTION IN LLM </a:t>
            </a:r>
            <a:br>
              <a:rPr lang="en-US" sz="2200" b="1" kern="1200" dirty="0">
                <a:solidFill>
                  <a:srgbClr val="FFFFFF"/>
                </a:solidFill>
                <a:latin typeface="+mj-lt"/>
                <a:ea typeface="+mj-ea"/>
                <a:cs typeface="+mj-cs"/>
              </a:rPr>
            </a:br>
            <a:r>
              <a:rPr lang="en-US" sz="2200" b="1" kern="1200" dirty="0">
                <a:solidFill>
                  <a:srgbClr val="FFFFFF"/>
                </a:solidFill>
                <a:latin typeface="+mj-lt"/>
                <a:ea typeface="+mj-ea"/>
                <a:cs typeface="+mj-cs"/>
              </a:rPr>
              <a:t/>
            </a:r>
            <a:br>
              <a:rPr lang="en-US" sz="2200" b="1" kern="1200" dirty="0">
                <a:solidFill>
                  <a:srgbClr val="FFFFFF"/>
                </a:solidFill>
                <a:latin typeface="+mj-lt"/>
                <a:ea typeface="+mj-ea"/>
                <a:cs typeface="+mj-cs"/>
              </a:rPr>
            </a:br>
            <a:r>
              <a:rPr lang="en-US" sz="2200" b="1" kern="1200" dirty="0">
                <a:solidFill>
                  <a:srgbClr val="FFFFFF"/>
                </a:solidFill>
                <a:latin typeface="+mj-lt"/>
                <a:ea typeface="+mj-ea"/>
                <a:cs typeface="+mj-cs"/>
              </a:rPr>
              <a:t>- PRE-TRAINING</a:t>
            </a:r>
            <a:br>
              <a:rPr lang="en-US" sz="2200" b="1" kern="1200" dirty="0">
                <a:solidFill>
                  <a:srgbClr val="FFFFFF"/>
                </a:solidFill>
                <a:latin typeface="+mj-lt"/>
                <a:ea typeface="+mj-ea"/>
                <a:cs typeface="+mj-cs"/>
              </a:rPr>
            </a:br>
            <a:r>
              <a:rPr lang="en-US" sz="2200" b="1" kern="1200" dirty="0">
                <a:solidFill>
                  <a:srgbClr val="FFFFFF"/>
                </a:solidFill>
                <a:latin typeface="+mj-lt"/>
                <a:ea typeface="+mj-ea"/>
                <a:cs typeface="+mj-cs"/>
              </a:rPr>
              <a:t/>
            </a:r>
            <a:br>
              <a:rPr lang="en-US" sz="2200" b="1" kern="1200" dirty="0">
                <a:solidFill>
                  <a:srgbClr val="FFFFFF"/>
                </a:solidFill>
                <a:latin typeface="+mj-lt"/>
                <a:ea typeface="+mj-ea"/>
                <a:cs typeface="+mj-cs"/>
              </a:rPr>
            </a:br>
            <a:endParaRPr lang="en-US" sz="2200" b="1" kern="1200" dirty="0">
              <a:solidFill>
                <a:srgbClr val="FFFFFF"/>
              </a:solidFill>
              <a:latin typeface="+mj-lt"/>
              <a:ea typeface="+mj-ea"/>
              <a:cs typeface="+mj-cs"/>
            </a:endParaRPr>
          </a:p>
        </p:txBody>
      </p:sp>
      <p:pic>
        <p:nvPicPr>
          <p:cNvPr id="5" name="Picture 4">
            <a:extLst>
              <a:ext uri="{FF2B5EF4-FFF2-40B4-BE49-F238E27FC236}">
                <a16:creationId xmlns:a16="http://schemas.microsoft.com/office/drawing/2014/main" xmlns="" id="{73BE4F17-AA57-1E5A-E130-DBA23D4FD21A}"/>
              </a:ext>
            </a:extLst>
          </p:cNvPr>
          <p:cNvPicPr>
            <a:picLocks noChangeAspect="1"/>
          </p:cNvPicPr>
          <p:nvPr/>
        </p:nvPicPr>
        <p:blipFill rotWithShape="1">
          <a:blip r:embed="rId2"/>
          <a:srcRect l="862" r="2665" b="1"/>
          <a:stretch/>
        </p:blipFill>
        <p:spPr>
          <a:xfrm>
            <a:off x="4119883" y="132080"/>
            <a:ext cx="8072117" cy="6593840"/>
          </a:xfrm>
          <a:prstGeom prst="rect">
            <a:avLst/>
          </a:prstGeom>
        </p:spPr>
      </p:pic>
    </p:spTree>
    <p:extLst>
      <p:ext uri="{BB962C8B-B14F-4D97-AF65-F5344CB8AC3E}">
        <p14:creationId xmlns:p14="http://schemas.microsoft.com/office/powerpoint/2010/main" xmlns="" val="1826950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4120BD-C61F-540A-891D-AEBD0A45F7EB}"/>
              </a:ext>
            </a:extLst>
          </p:cNvPr>
          <p:cNvSpPr>
            <a:spLocks noGrp="1"/>
          </p:cNvSpPr>
          <p:nvPr>
            <p:ph type="title"/>
          </p:nvPr>
        </p:nvSpPr>
        <p:spPr>
          <a:xfrm>
            <a:off x="0" y="82296"/>
            <a:ext cx="12192000" cy="6775704"/>
          </a:xfrm>
        </p:spPr>
        <p:txBody>
          <a:bodyPr>
            <a:noAutofit/>
          </a:bodyPr>
          <a:lstStyle/>
          <a:p>
            <a:r>
              <a:rPr lang="en-IN" sz="2000" b="1" dirty="0">
                <a:solidFill>
                  <a:schemeClr val="accent1"/>
                </a:solidFill>
                <a:highlight>
                  <a:srgbClr val="FFFF00"/>
                </a:highlight>
                <a:latin typeface="+mn-lt"/>
                <a:ea typeface="+mn-ea"/>
                <a:cs typeface="+mn-cs"/>
              </a:rPr>
              <a:t/>
            </a:r>
            <a:br>
              <a:rPr lang="en-IN" sz="2000" b="1" dirty="0">
                <a:solidFill>
                  <a:schemeClr val="accent1"/>
                </a:solidFill>
                <a:highlight>
                  <a:srgbClr val="FFFF00"/>
                </a:highlight>
                <a:latin typeface="+mn-lt"/>
                <a:ea typeface="+mn-ea"/>
                <a:cs typeface="+mn-cs"/>
              </a:rPr>
            </a:br>
            <a:r>
              <a:rPr lang="en-IN" sz="2000" b="1" dirty="0">
                <a:solidFill>
                  <a:schemeClr val="accent1"/>
                </a:solidFill>
                <a:highlight>
                  <a:srgbClr val="FFFF00"/>
                </a:highlight>
                <a:latin typeface="+mn-lt"/>
                <a:ea typeface="+mn-ea"/>
                <a:cs typeface="+mn-cs"/>
              </a:rPr>
              <a:t>4- GOOGLE(GEMINI) : </a:t>
            </a:r>
            <a:r>
              <a:rPr lang="en-IN" sz="2000" dirty="0"/>
              <a:t/>
            </a:r>
            <a:br>
              <a:rPr lang="en-IN" sz="2000" dirty="0"/>
            </a:br>
            <a:r>
              <a:rPr lang="en-US" sz="2000" dirty="0">
                <a:latin typeface="+mn-lt"/>
                <a:ea typeface="+mn-ea"/>
                <a:cs typeface="+mn-cs"/>
              </a:rPr>
              <a:t>Google’s new AI, GEMINI</a:t>
            </a:r>
            <a:r>
              <a:rPr lang="en-US" sz="2000" dirty="0">
                <a:latin typeface="+mn-lt"/>
                <a:ea typeface="+mn-ea"/>
                <a:cs typeface="+mn-cs"/>
                <a:hlinkClick r:id="rId2">
                  <a:extLst>
                    <a:ext uri="{A12FA001-AC4F-418D-AE19-62706E023703}">
                      <ahyp:hlinkClr xmlns:ahyp="http://schemas.microsoft.com/office/drawing/2018/hyperlinkcolor" xmlns="" val="tx"/>
                    </a:ext>
                  </a:extLst>
                </a:hlinkClick>
              </a:rPr>
              <a:t>,</a:t>
            </a:r>
            <a:r>
              <a:rPr lang="en-US" sz="2000" dirty="0">
                <a:latin typeface="+mn-lt"/>
                <a:ea typeface="+mn-ea"/>
                <a:cs typeface="+mn-cs"/>
              </a:rPr>
              <a:t> compete  ChatGPT. Released in December 2023 it was built from the ground up to be multimodal, which means it can generalize and seamlessly understand, operate across and combine different types of information including text, code, audio, image and video.</a:t>
            </a:r>
            <a:br>
              <a:rPr lang="en-US" sz="2000" dirty="0">
                <a:latin typeface="+mn-lt"/>
                <a:ea typeface="+mn-ea"/>
                <a:cs typeface="+mn-cs"/>
              </a:rPr>
            </a:br>
            <a:r>
              <a:rPr lang="en-US" sz="2000" dirty="0">
                <a:latin typeface="+mn-lt"/>
                <a:ea typeface="+mn-ea"/>
                <a:cs typeface="+mn-cs"/>
              </a:rPr>
              <a:t/>
            </a:r>
            <a:br>
              <a:rPr lang="en-US" sz="2000" dirty="0">
                <a:latin typeface="+mn-lt"/>
                <a:ea typeface="+mn-ea"/>
                <a:cs typeface="+mn-cs"/>
              </a:rPr>
            </a:br>
            <a:r>
              <a:rPr lang="en-US" sz="2000" dirty="0">
                <a:latin typeface="+mn-lt"/>
                <a:ea typeface="+mn-ea"/>
                <a:cs typeface="+mn-cs"/>
              </a:rPr>
              <a:t>With a score of 90.0%, </a:t>
            </a:r>
            <a:r>
              <a:rPr lang="en-US" sz="2000" b="1" dirty="0">
                <a:latin typeface="+mn-lt"/>
                <a:ea typeface="+mn-ea"/>
                <a:cs typeface="+mn-cs"/>
              </a:rPr>
              <a:t>Gemini Ultra </a:t>
            </a:r>
            <a:r>
              <a:rPr lang="en-US" sz="2000" dirty="0">
                <a:latin typeface="+mn-lt"/>
                <a:ea typeface="+mn-ea"/>
                <a:cs typeface="+mn-cs"/>
              </a:rPr>
              <a:t>is the first model to outperform human experts on MMLU (massive multitask language understanding), which uses a combination of 57 subjects such as math, physics, history, law, medicine and ethics for testing both world knowledge and problem-solving abilities.</a:t>
            </a:r>
            <a:br>
              <a:rPr lang="en-US" sz="2000" dirty="0">
                <a:latin typeface="+mn-lt"/>
                <a:ea typeface="+mn-ea"/>
                <a:cs typeface="+mn-cs"/>
              </a:rPr>
            </a:br>
            <a:r>
              <a:rPr lang="en-IN" sz="2000" dirty="0">
                <a:latin typeface="+mn-lt"/>
                <a:ea typeface="+mn-ea"/>
                <a:cs typeface="+mn-cs"/>
              </a:rPr>
              <a:t>Developers and enterprise customers can access </a:t>
            </a:r>
            <a:r>
              <a:rPr lang="en-IN" sz="2000" b="1" dirty="0">
                <a:latin typeface="+mn-lt"/>
                <a:ea typeface="+mn-ea"/>
                <a:cs typeface="+mn-cs"/>
              </a:rPr>
              <a:t>Gemini Pro </a:t>
            </a:r>
            <a:r>
              <a:rPr lang="en-IN" sz="2000" dirty="0">
                <a:latin typeface="+mn-lt"/>
                <a:ea typeface="+mn-ea"/>
                <a:cs typeface="+mn-cs"/>
              </a:rPr>
              <a:t>via the Gemini API in Google AI Studio or Google Cloud Vertex AI. </a:t>
            </a:r>
            <a:br>
              <a:rPr lang="en-IN" sz="2000" dirty="0">
                <a:latin typeface="+mn-lt"/>
                <a:ea typeface="+mn-ea"/>
                <a:cs typeface="+mn-cs"/>
              </a:rPr>
            </a:br>
            <a:r>
              <a:rPr lang="en-IN" sz="2000" dirty="0">
                <a:latin typeface="+mn-lt"/>
                <a:ea typeface="+mn-ea"/>
                <a:cs typeface="+mn-cs"/>
              </a:rPr>
              <a:t/>
            </a:r>
            <a:br>
              <a:rPr lang="en-IN" sz="2000" dirty="0">
                <a:latin typeface="+mn-lt"/>
                <a:ea typeface="+mn-ea"/>
                <a:cs typeface="+mn-cs"/>
              </a:rPr>
            </a:br>
            <a:r>
              <a:rPr lang="en-IN" sz="2000" b="1" dirty="0">
                <a:solidFill>
                  <a:schemeClr val="accent1"/>
                </a:solidFill>
                <a:highlight>
                  <a:srgbClr val="FFFF00"/>
                </a:highlight>
                <a:latin typeface="+mn-lt"/>
                <a:ea typeface="+mn-ea"/>
                <a:cs typeface="+mn-cs"/>
              </a:rPr>
              <a:t>5- GOOGLE (BARD):</a:t>
            </a:r>
            <a:r>
              <a:rPr lang="en-IN" sz="2000" dirty="0">
                <a:latin typeface="+mn-lt"/>
                <a:ea typeface="+mn-ea"/>
                <a:cs typeface="+mn-cs"/>
              </a:rPr>
              <a:t/>
            </a:r>
            <a:br>
              <a:rPr lang="en-IN" sz="2000" dirty="0">
                <a:latin typeface="+mn-lt"/>
                <a:ea typeface="+mn-ea"/>
                <a:cs typeface="+mn-cs"/>
              </a:rPr>
            </a:br>
            <a:r>
              <a:rPr lang="en-IN" sz="2000" dirty="0">
                <a:latin typeface="+mn-lt"/>
                <a:ea typeface="+mn-ea"/>
                <a:cs typeface="+mn-cs"/>
              </a:rPr>
              <a:t>(</a:t>
            </a:r>
            <a:r>
              <a:rPr lang="en-US" sz="2000" dirty="0">
                <a:latin typeface="+mn-lt"/>
                <a:ea typeface="+mn-ea"/>
                <a:cs typeface="+mn-cs"/>
              </a:rPr>
              <a:t>Google Bard stands as an experimental conversational AI service driven by </a:t>
            </a:r>
            <a:r>
              <a:rPr lang="en-US" sz="2000" b="1" dirty="0">
                <a:highlight>
                  <a:srgbClr val="FFFF00"/>
                </a:highlight>
                <a:latin typeface="+mn-lt"/>
                <a:ea typeface="+mn-ea"/>
                <a:cs typeface="+mn-cs"/>
              </a:rPr>
              <a:t>LaMDA (Language Model for Dialogue Applications), </a:t>
            </a:r>
            <a:r>
              <a:rPr lang="en-US" sz="2000" dirty="0">
                <a:latin typeface="+mn-lt"/>
                <a:ea typeface="+mn-ea"/>
                <a:cs typeface="+mn-cs"/>
              </a:rPr>
              <a:t>a project undertaken by Google AI. Google rebrands BARD AI to GEMINI AI</a:t>
            </a:r>
            <a:br>
              <a:rPr lang="en-US" sz="2000" dirty="0">
                <a:latin typeface="+mn-lt"/>
                <a:ea typeface="+mn-ea"/>
                <a:cs typeface="+mn-cs"/>
              </a:rPr>
            </a:br>
            <a:r>
              <a:rPr lang="en-US" sz="2000" dirty="0">
                <a:latin typeface="+mn-lt"/>
                <a:ea typeface="+mn-ea"/>
                <a:cs typeface="+mn-cs"/>
              </a:rPr>
              <a:t/>
            </a:r>
            <a:br>
              <a:rPr lang="en-US" sz="2000" dirty="0">
                <a:latin typeface="+mn-lt"/>
                <a:ea typeface="+mn-ea"/>
                <a:cs typeface="+mn-cs"/>
              </a:rPr>
            </a:br>
            <a:r>
              <a:rPr lang="en-US" sz="2000" b="1" dirty="0">
                <a:solidFill>
                  <a:schemeClr val="accent1"/>
                </a:solidFill>
                <a:highlight>
                  <a:srgbClr val="FFFF00"/>
                </a:highlight>
                <a:latin typeface="+mn-lt"/>
                <a:ea typeface="+mn-ea"/>
                <a:cs typeface="+mn-cs"/>
              </a:rPr>
              <a:t>6- GOOGLE (PALM-2):</a:t>
            </a:r>
            <a:r>
              <a:rPr lang="en-US" sz="2000" dirty="0">
                <a:latin typeface="+mn-lt"/>
                <a:ea typeface="+mn-ea"/>
                <a:cs typeface="+mn-cs"/>
              </a:rPr>
              <a:t/>
            </a:r>
            <a:br>
              <a:rPr lang="en-US" sz="2000" dirty="0">
                <a:latin typeface="+mn-lt"/>
                <a:ea typeface="+mn-ea"/>
                <a:cs typeface="+mn-cs"/>
              </a:rPr>
            </a:br>
            <a:r>
              <a:rPr lang="en-US" sz="2000" dirty="0" err="1">
                <a:latin typeface="+mn-lt"/>
                <a:ea typeface="+mn-ea"/>
                <a:cs typeface="+mn-cs"/>
              </a:rPr>
              <a:t>PaLM</a:t>
            </a:r>
            <a:r>
              <a:rPr lang="en-US" sz="2000" dirty="0">
                <a:latin typeface="+mn-lt"/>
                <a:ea typeface="+mn-ea"/>
                <a:cs typeface="+mn-cs"/>
              </a:rPr>
              <a:t> 2 is a large language model (LLM) developed by </a:t>
            </a:r>
            <a:r>
              <a:rPr lang="en-US" sz="2000" dirty="0">
                <a:latin typeface="+mn-lt"/>
                <a:ea typeface="+mn-ea"/>
                <a:cs typeface="+mn-cs"/>
                <a:hlinkClick r:id="rId3">
                  <a:extLst>
                    <a:ext uri="{A12FA001-AC4F-418D-AE19-62706E023703}">
                      <ahyp:hlinkClr xmlns:ahyp="http://schemas.microsoft.com/office/drawing/2018/hyperlinkcolor" xmlns="" val="tx"/>
                    </a:ext>
                  </a:extLst>
                </a:hlinkClick>
              </a:rPr>
              <a:t>Google AI</a:t>
            </a:r>
            <a:r>
              <a:rPr lang="en-US" sz="2000" dirty="0">
                <a:latin typeface="+mn-lt"/>
                <a:ea typeface="+mn-ea"/>
                <a:cs typeface="+mn-cs"/>
              </a:rPr>
              <a:t>. </a:t>
            </a:r>
            <a:br>
              <a:rPr lang="en-US" sz="2000" dirty="0">
                <a:latin typeface="+mn-lt"/>
                <a:ea typeface="+mn-ea"/>
                <a:cs typeface="+mn-cs"/>
              </a:rPr>
            </a:br>
            <a:r>
              <a:rPr lang="en-US" sz="2000" dirty="0">
                <a:latin typeface="+mn-lt"/>
                <a:ea typeface="+mn-ea"/>
                <a:cs typeface="+mn-cs"/>
              </a:rPr>
              <a:t/>
            </a:r>
            <a:br>
              <a:rPr lang="en-US" sz="2000" dirty="0">
                <a:latin typeface="+mn-lt"/>
                <a:ea typeface="+mn-ea"/>
                <a:cs typeface="+mn-cs"/>
              </a:rPr>
            </a:br>
            <a:r>
              <a:rPr lang="en-US" sz="2000" dirty="0">
                <a:latin typeface="+mn-lt"/>
                <a:ea typeface="+mn-ea"/>
                <a:cs typeface="+mn-cs"/>
              </a:rPr>
              <a:t>Google has elevated the capabilities of </a:t>
            </a:r>
            <a:r>
              <a:rPr lang="en-US" sz="2000" dirty="0" err="1">
                <a:latin typeface="+mn-lt"/>
                <a:ea typeface="+mn-ea"/>
                <a:cs typeface="+mn-cs"/>
              </a:rPr>
              <a:t>PaLM</a:t>
            </a:r>
            <a:r>
              <a:rPr lang="en-US" sz="2000" dirty="0">
                <a:latin typeface="+mn-lt"/>
                <a:ea typeface="+mn-ea"/>
                <a:cs typeface="+mn-cs"/>
              </a:rPr>
              <a:t> 2 by emphasizing various aspects, including commonsense reasoning, formal logic, mathematical equations, and advanced coding, spanning over 20 languages. </a:t>
            </a:r>
            <a:br>
              <a:rPr lang="en-US" sz="2000" dirty="0">
                <a:latin typeface="+mn-lt"/>
                <a:ea typeface="+mn-ea"/>
                <a:cs typeface="+mn-cs"/>
              </a:rPr>
            </a:br>
            <a:r>
              <a:rPr lang="en-US" sz="2000" dirty="0">
                <a:latin typeface="+mn-lt"/>
                <a:ea typeface="+mn-ea"/>
                <a:cs typeface="+mn-cs"/>
              </a:rPr>
              <a:t/>
            </a:r>
            <a:br>
              <a:rPr lang="en-US" sz="2000" dirty="0">
                <a:latin typeface="+mn-lt"/>
                <a:ea typeface="+mn-ea"/>
                <a:cs typeface="+mn-cs"/>
              </a:rPr>
            </a:br>
            <a:r>
              <a:rPr lang="en-US" sz="2000" dirty="0" err="1">
                <a:latin typeface="+mn-lt"/>
                <a:ea typeface="+mn-ea"/>
                <a:cs typeface="+mn-cs"/>
              </a:rPr>
              <a:t>PaLM</a:t>
            </a:r>
            <a:r>
              <a:rPr lang="en-US" sz="2000" dirty="0">
                <a:latin typeface="+mn-lt"/>
                <a:ea typeface="+mn-ea"/>
                <a:cs typeface="+mn-cs"/>
              </a:rPr>
              <a:t> 2 is purportedly trained on a massive 540 billion parameters. </a:t>
            </a:r>
            <a:br>
              <a:rPr lang="en-US" sz="2000" dirty="0">
                <a:latin typeface="+mn-lt"/>
                <a:ea typeface="+mn-ea"/>
                <a:cs typeface="+mn-cs"/>
              </a:rPr>
            </a:br>
            <a:r>
              <a:rPr lang="en-IN" sz="2000" dirty="0">
                <a:latin typeface="+mn-lt"/>
                <a:ea typeface="+mn-ea"/>
                <a:cs typeface="+mn-cs"/>
              </a:rPr>
              <a:t/>
            </a:r>
            <a:br>
              <a:rPr lang="en-IN" sz="2000" dirty="0">
                <a:latin typeface="+mn-lt"/>
                <a:ea typeface="+mn-ea"/>
                <a:cs typeface="+mn-cs"/>
              </a:rPr>
            </a:br>
            <a:r>
              <a:rPr lang="en-US" sz="2000" dirty="0">
                <a:latin typeface="+mn-lt"/>
                <a:ea typeface="+mn-ea"/>
                <a:cs typeface="+mn-cs"/>
              </a:rPr>
              <a:t/>
            </a:r>
            <a:br>
              <a:rPr lang="en-US" sz="2000" dirty="0">
                <a:latin typeface="+mn-lt"/>
                <a:ea typeface="+mn-ea"/>
                <a:cs typeface="+mn-cs"/>
              </a:rPr>
            </a:br>
            <a:endParaRPr lang="en-IN" sz="2000" dirty="0">
              <a:latin typeface="+mn-lt"/>
              <a:ea typeface="+mn-ea"/>
              <a:cs typeface="+mn-cs"/>
            </a:endParaRPr>
          </a:p>
        </p:txBody>
      </p:sp>
    </p:spTree>
    <p:extLst>
      <p:ext uri="{BB962C8B-B14F-4D97-AF65-F5344CB8AC3E}">
        <p14:creationId xmlns:p14="http://schemas.microsoft.com/office/powerpoint/2010/main" xmlns="" val="1531832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B9F648-FC3E-4A8D-2B22-7D55378882CC}"/>
              </a:ext>
            </a:extLst>
          </p:cNvPr>
          <p:cNvSpPr>
            <a:spLocks noGrp="1"/>
          </p:cNvSpPr>
          <p:nvPr>
            <p:ph type="title"/>
          </p:nvPr>
        </p:nvSpPr>
        <p:spPr>
          <a:xfrm>
            <a:off x="0" y="0"/>
            <a:ext cx="12192000" cy="6858000"/>
          </a:xfrm>
        </p:spPr>
        <p:txBody>
          <a:bodyPr>
            <a:noAutofit/>
          </a:bodyPr>
          <a:lstStyle/>
          <a:p>
            <a:r>
              <a:rPr lang="en-US" sz="2000" b="1" dirty="0">
                <a:highlight>
                  <a:srgbClr val="FFFF00"/>
                </a:highlight>
                <a:latin typeface="+mn-lt"/>
                <a:ea typeface="+mn-ea"/>
                <a:cs typeface="+mn-cs"/>
              </a:rPr>
              <a:t>5-  META AI (</a:t>
            </a:r>
            <a:r>
              <a:rPr lang="en-US" sz="2000" b="1" dirty="0" err="1">
                <a:highlight>
                  <a:srgbClr val="FFFF00"/>
                </a:highlight>
                <a:latin typeface="+mn-lt"/>
                <a:ea typeface="+mn-ea"/>
                <a:cs typeface="+mn-cs"/>
              </a:rPr>
              <a:t>LLaMA</a:t>
            </a:r>
            <a:r>
              <a:rPr lang="en-US" sz="2000" b="1" dirty="0">
                <a:highlight>
                  <a:srgbClr val="FFFF00"/>
                </a:highlight>
                <a:latin typeface="+mn-lt"/>
                <a:ea typeface="+mn-ea"/>
                <a:cs typeface="+mn-cs"/>
              </a:rPr>
              <a:t>) :</a:t>
            </a:r>
            <a:r>
              <a:rPr lang="en-US" sz="1800" dirty="0">
                <a:latin typeface="+mn-lt"/>
                <a:ea typeface="+mn-ea"/>
                <a:cs typeface="+mn-cs"/>
              </a:rPr>
              <a:t/>
            </a:r>
            <a:br>
              <a:rPr lang="en-US" sz="1800" dirty="0">
                <a:latin typeface="+mn-lt"/>
                <a:ea typeface="+mn-ea"/>
                <a:cs typeface="+mn-cs"/>
              </a:rPr>
            </a:br>
            <a:r>
              <a:rPr lang="en-US" sz="2000" dirty="0" err="1">
                <a:latin typeface="+mn-lt"/>
                <a:ea typeface="+mn-ea"/>
                <a:cs typeface="+mn-cs"/>
              </a:rPr>
              <a:t>LLaMa</a:t>
            </a:r>
            <a:r>
              <a:rPr lang="en-US" sz="2000" dirty="0">
                <a:latin typeface="+mn-lt"/>
                <a:ea typeface="+mn-ea"/>
                <a:cs typeface="+mn-cs"/>
              </a:rPr>
              <a:t>, or Large Language Model Meta AI, emerges as a significant development in the realm of Large Language Models by Meta AI.</a:t>
            </a:r>
            <a:br>
              <a:rPr lang="en-US" sz="2000" dirty="0">
                <a:latin typeface="+mn-lt"/>
                <a:ea typeface="+mn-ea"/>
                <a:cs typeface="+mn-cs"/>
              </a:rPr>
            </a:br>
            <a:r>
              <a:rPr lang="en-US" sz="2000" dirty="0">
                <a:latin typeface="+mn-lt"/>
                <a:ea typeface="+mn-ea"/>
                <a:cs typeface="+mn-cs"/>
              </a:rPr>
              <a:t>The inaugural release of </a:t>
            </a:r>
            <a:r>
              <a:rPr lang="en-US" sz="2000" dirty="0" err="1">
                <a:latin typeface="+mn-lt"/>
                <a:ea typeface="+mn-ea"/>
                <a:cs typeface="+mn-cs"/>
                <a:hlinkClick r:id="rId3">
                  <a:extLst>
                    <a:ext uri="{A12FA001-AC4F-418D-AE19-62706E023703}">
                      <ahyp:hlinkClr xmlns:ahyp="http://schemas.microsoft.com/office/drawing/2018/hyperlinkcolor" xmlns="" val="tx"/>
                    </a:ext>
                  </a:extLst>
                </a:hlinkClick>
              </a:rPr>
              <a:t>LLaMa</a:t>
            </a:r>
            <a:r>
              <a:rPr lang="en-US" sz="2000" dirty="0">
                <a:latin typeface="+mn-lt"/>
                <a:ea typeface="+mn-ea"/>
                <a:cs typeface="+mn-cs"/>
              </a:rPr>
              <a:t> in February 2023, with the largest version of 65 billion parameters in size. </a:t>
            </a:r>
            <a:br>
              <a:rPr lang="en-US" sz="2000" dirty="0">
                <a:latin typeface="+mn-lt"/>
                <a:ea typeface="+mn-ea"/>
                <a:cs typeface="+mn-cs"/>
              </a:rPr>
            </a:br>
            <a:r>
              <a:rPr lang="en-US" sz="2000" dirty="0">
                <a:latin typeface="+mn-lt"/>
                <a:ea typeface="+mn-ea"/>
                <a:cs typeface="+mn-cs"/>
              </a:rPr>
              <a:t>Meta’s introduction of the </a:t>
            </a:r>
            <a:r>
              <a:rPr lang="en-US" sz="2000" dirty="0" err="1">
                <a:latin typeface="+mn-lt"/>
                <a:ea typeface="+mn-ea"/>
                <a:cs typeface="+mn-cs"/>
              </a:rPr>
              <a:t>LLaMa</a:t>
            </a:r>
            <a:r>
              <a:rPr lang="en-US" sz="2000" dirty="0">
                <a:latin typeface="+mn-lt"/>
                <a:ea typeface="+mn-ea"/>
                <a:cs typeface="+mn-cs"/>
              </a:rPr>
              <a:t> family of large language models (LLMs) has become a valuable asset for the open-source community.</a:t>
            </a:r>
            <a:br>
              <a:rPr lang="en-US" sz="2000" dirty="0">
                <a:latin typeface="+mn-lt"/>
                <a:ea typeface="+mn-ea"/>
                <a:cs typeface="+mn-cs"/>
              </a:rPr>
            </a:br>
            <a:r>
              <a:rPr lang="en-US" sz="2000" dirty="0">
                <a:latin typeface="+mn-lt"/>
                <a:ea typeface="+mn-ea"/>
                <a:cs typeface="+mn-cs"/>
              </a:rPr>
              <a:t>The diverse range of </a:t>
            </a:r>
            <a:r>
              <a:rPr lang="en-US" sz="2000" dirty="0" err="1">
                <a:latin typeface="+mn-lt"/>
                <a:ea typeface="+mn-ea"/>
                <a:cs typeface="+mn-cs"/>
              </a:rPr>
              <a:t>LLaMA</a:t>
            </a:r>
            <a:r>
              <a:rPr lang="en-US" sz="2000" dirty="0">
                <a:latin typeface="+mn-lt"/>
                <a:ea typeface="+mn-ea"/>
                <a:cs typeface="+mn-cs"/>
              </a:rPr>
              <a:t> models, spanning from 7 billion to 65 billion parameters, has demonstrated superior performance compared to other LLMs, including GPT-3, across various benchmarks.  </a:t>
            </a:r>
            <a:br>
              <a:rPr lang="en-US" sz="2000" dirty="0">
                <a:latin typeface="+mn-lt"/>
                <a:ea typeface="+mn-ea"/>
                <a:cs typeface="+mn-cs"/>
              </a:rPr>
            </a:br>
            <a:r>
              <a:rPr lang="en-US" sz="2000" dirty="0">
                <a:latin typeface="+mn-lt"/>
                <a:ea typeface="+mn-ea"/>
                <a:cs typeface="+mn-cs"/>
              </a:rPr>
              <a:t/>
            </a:r>
            <a:br>
              <a:rPr lang="en-US" sz="2000" dirty="0">
                <a:latin typeface="+mn-lt"/>
                <a:ea typeface="+mn-ea"/>
                <a:cs typeface="+mn-cs"/>
              </a:rPr>
            </a:br>
            <a:r>
              <a:rPr lang="en-US" sz="2000" b="1" dirty="0">
                <a:highlight>
                  <a:srgbClr val="FFFF00"/>
                </a:highlight>
                <a:latin typeface="+mn-lt"/>
                <a:ea typeface="+mn-ea"/>
                <a:cs typeface="+mn-cs"/>
              </a:rPr>
              <a:t>6- CLAUDE V1:</a:t>
            </a:r>
            <a:r>
              <a:rPr lang="en-US" sz="2000" dirty="0">
                <a:latin typeface="+mn-lt"/>
                <a:ea typeface="+mn-ea"/>
                <a:cs typeface="+mn-cs"/>
              </a:rPr>
              <a:t/>
            </a:r>
            <a:br>
              <a:rPr lang="en-US" sz="2000" dirty="0">
                <a:latin typeface="+mn-lt"/>
                <a:ea typeface="+mn-ea"/>
                <a:cs typeface="+mn-cs"/>
              </a:rPr>
            </a:br>
            <a:r>
              <a:rPr lang="en-US" sz="2000" dirty="0">
                <a:latin typeface="+mn-lt"/>
                <a:ea typeface="+mn-ea"/>
                <a:cs typeface="+mn-cs"/>
              </a:rPr>
              <a:t>It’s not as popular LLM as compared to GPT or Llama but Claude is a powerful LLM developed by Anthropic, former co-founded by OpenAI employees.</a:t>
            </a:r>
            <a:br>
              <a:rPr lang="en-US" sz="2000" dirty="0">
                <a:latin typeface="+mn-lt"/>
                <a:ea typeface="+mn-ea"/>
                <a:cs typeface="+mn-cs"/>
              </a:rPr>
            </a:br>
            <a:r>
              <a:rPr lang="en-US" sz="2000" dirty="0">
                <a:latin typeface="+mn-lt"/>
                <a:ea typeface="+mn-ea"/>
                <a:cs typeface="+mn-cs"/>
              </a:rPr>
              <a:t>It’s a newbie on the Large Language Model block that’s outperforming </a:t>
            </a:r>
            <a:r>
              <a:rPr lang="en-US" sz="2000" dirty="0" err="1">
                <a:latin typeface="+mn-lt"/>
                <a:ea typeface="+mn-ea"/>
                <a:cs typeface="+mn-cs"/>
              </a:rPr>
              <a:t>PaLM</a:t>
            </a:r>
            <a:r>
              <a:rPr lang="en-US" sz="2000" dirty="0">
                <a:latin typeface="+mn-lt"/>
                <a:ea typeface="+mn-ea"/>
                <a:cs typeface="+mn-cs"/>
              </a:rPr>
              <a:t> 2 in benchmark tests and offering a 100k token context window for the first time ever.</a:t>
            </a:r>
            <a:br>
              <a:rPr lang="en-US" sz="2000" dirty="0">
                <a:latin typeface="+mn-lt"/>
                <a:ea typeface="+mn-ea"/>
                <a:cs typeface="+mn-cs"/>
              </a:rPr>
            </a:br>
            <a:r>
              <a:rPr lang="en-US" sz="2000" dirty="0">
                <a:latin typeface="+mn-lt"/>
                <a:ea typeface="+mn-ea"/>
                <a:cs typeface="+mn-cs"/>
              </a:rPr>
              <a:t>It’s in competition with GPT-4 and scored 7.94 in the MT-Bench test, while GPT-4 scored 8.99 and in the MMLU benchmark as well, Claude v1 secures 75.6 points, and GPT-4 scores 86.4. Previously said that is offers 100k tokens which is equivalent to about 75,000 words, this means that you can easily load a full-length book into Claude’s context window, it would still understand it and create text in response to your prompts.</a:t>
            </a:r>
            <a:br>
              <a:rPr lang="en-US" sz="2000" dirty="0">
                <a:latin typeface="+mn-lt"/>
                <a:ea typeface="+mn-ea"/>
                <a:cs typeface="+mn-cs"/>
              </a:rPr>
            </a:br>
            <a:r>
              <a:rPr lang="en-US" sz="2000" dirty="0">
                <a:latin typeface="+mn-lt"/>
                <a:ea typeface="+mn-ea"/>
                <a:cs typeface="+mn-cs"/>
              </a:rPr>
              <a:t/>
            </a:r>
            <a:br>
              <a:rPr lang="en-US" sz="2000" dirty="0">
                <a:latin typeface="+mn-lt"/>
                <a:ea typeface="+mn-ea"/>
                <a:cs typeface="+mn-cs"/>
              </a:rPr>
            </a:br>
            <a:r>
              <a:rPr lang="en-US" sz="2000" b="1" dirty="0">
                <a:highlight>
                  <a:srgbClr val="FFFF00"/>
                </a:highlight>
                <a:latin typeface="+mn-lt"/>
                <a:ea typeface="+mn-ea"/>
                <a:cs typeface="+mn-cs"/>
              </a:rPr>
              <a:t>7- FALCON</a:t>
            </a:r>
            <a:r>
              <a:rPr lang="en-US" sz="2000" dirty="0">
                <a:latin typeface="+mn-lt"/>
                <a:ea typeface="+mn-ea"/>
                <a:cs typeface="+mn-cs"/>
              </a:rPr>
              <a:t/>
            </a:r>
            <a:br>
              <a:rPr lang="en-US" sz="2000" dirty="0">
                <a:latin typeface="+mn-lt"/>
                <a:ea typeface="+mn-ea"/>
                <a:cs typeface="+mn-cs"/>
              </a:rPr>
            </a:br>
            <a:r>
              <a:rPr lang="en-US" sz="2000" dirty="0">
                <a:latin typeface="+mn-lt"/>
                <a:ea typeface="+mn-ea"/>
                <a:cs typeface="+mn-cs"/>
              </a:rPr>
              <a:t>Its an open source model which has outranked all the other open-source models released so far, including </a:t>
            </a:r>
            <a:r>
              <a:rPr lang="en-US" sz="2000" dirty="0" err="1">
                <a:latin typeface="+mn-lt"/>
                <a:ea typeface="+mn-ea"/>
                <a:cs typeface="+mn-cs"/>
              </a:rPr>
              <a:t>LLaMA</a:t>
            </a:r>
            <a:r>
              <a:rPr lang="en-US" sz="2000" dirty="0">
                <a:latin typeface="+mn-lt"/>
                <a:ea typeface="+mn-ea"/>
                <a:cs typeface="+mn-cs"/>
              </a:rPr>
              <a:t>, </a:t>
            </a:r>
            <a:r>
              <a:rPr lang="en-US" sz="2000" dirty="0" err="1">
                <a:latin typeface="+mn-lt"/>
                <a:ea typeface="+mn-ea"/>
                <a:cs typeface="+mn-cs"/>
              </a:rPr>
              <a:t>StableLM</a:t>
            </a:r>
            <a:r>
              <a:rPr lang="en-US" sz="2000" dirty="0">
                <a:latin typeface="+mn-lt"/>
                <a:ea typeface="+mn-ea"/>
                <a:cs typeface="+mn-cs"/>
              </a:rPr>
              <a:t>, MPT, and more. Notably, Falcon LLM underwent training (on </a:t>
            </a:r>
            <a:r>
              <a:rPr lang="en-US" sz="2000" dirty="0">
                <a:latin typeface="+mn-lt"/>
                <a:ea typeface="+mn-ea"/>
                <a:cs typeface="+mn-cs"/>
                <a:hlinkClick r:id="rId4">
                  <a:extLst>
                    <a:ext uri="{A12FA001-AC4F-418D-AE19-62706E023703}">
                      <ahyp:hlinkClr xmlns:ahyp="http://schemas.microsoft.com/office/drawing/2018/hyperlinkcolor" xmlns="" val="tx"/>
                    </a:ext>
                  </a:extLst>
                </a:hlinkClick>
              </a:rPr>
              <a:t>AWS </a:t>
            </a:r>
            <a:r>
              <a:rPr lang="en-US" sz="2000" dirty="0" err="1">
                <a:latin typeface="+mn-lt"/>
                <a:ea typeface="+mn-ea"/>
                <a:cs typeface="+mn-cs"/>
                <a:hlinkClick r:id="rId4">
                  <a:extLst>
                    <a:ext uri="{A12FA001-AC4F-418D-AE19-62706E023703}">
                      <ahyp:hlinkClr xmlns:ahyp="http://schemas.microsoft.com/office/drawing/2018/hyperlinkcolor" xmlns="" val="tx"/>
                    </a:ext>
                  </a:extLst>
                </a:hlinkClick>
              </a:rPr>
              <a:t>Sagemaker</a:t>
            </a:r>
            <a:r>
              <a:rPr lang="en-US" sz="2000" dirty="0">
                <a:latin typeface="+mn-lt"/>
                <a:ea typeface="+mn-ea"/>
                <a:cs typeface="+mn-cs"/>
              </a:rPr>
              <a:t>) on an extensive dataset comprising web text and curated sources.</a:t>
            </a:r>
            <a:br>
              <a:rPr lang="en-US" sz="2000" dirty="0">
                <a:latin typeface="+mn-lt"/>
                <a:ea typeface="+mn-ea"/>
                <a:cs typeface="+mn-cs"/>
              </a:rPr>
            </a:br>
            <a:r>
              <a:rPr lang="en-US" sz="2000" dirty="0">
                <a:latin typeface="+mn-lt"/>
                <a:ea typeface="+mn-ea"/>
                <a:cs typeface="+mn-cs"/>
              </a:rPr>
              <a:t>model developed by the Technology Innovation Institute(TII). </a:t>
            </a:r>
            <a:endParaRPr lang="en-IN" sz="2000" dirty="0">
              <a:latin typeface="+mn-lt"/>
              <a:ea typeface="+mn-ea"/>
              <a:cs typeface="+mn-cs"/>
            </a:endParaRPr>
          </a:p>
        </p:txBody>
      </p:sp>
    </p:spTree>
    <p:extLst>
      <p:ext uri="{BB962C8B-B14F-4D97-AF65-F5344CB8AC3E}">
        <p14:creationId xmlns:p14="http://schemas.microsoft.com/office/powerpoint/2010/main" xmlns="" val="35074115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xmlns="" id="{546D5F0F-B3D6-5003-14A0-621FF69F54F7}"/>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xmlns=""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xmlns=""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F26219B2-FF61-F2A0-7B4B-69964A93B6E1}"/>
              </a:ext>
            </a:extLst>
          </p:cNvPr>
          <p:cNvSpPr>
            <a:spLocks noGrp="1"/>
          </p:cNvSpPr>
          <p:nvPr>
            <p:ph type="ctrTitle"/>
          </p:nvPr>
        </p:nvSpPr>
        <p:spPr>
          <a:xfrm>
            <a:off x="-1" y="586855"/>
            <a:ext cx="4034779" cy="2390025"/>
          </a:xfrm>
        </p:spPr>
        <p:txBody>
          <a:bodyPr vert="horz" lIns="91440" tIns="45720" rIns="91440" bIns="45720" rtlCol="0" anchor="b">
            <a:normAutofit fontScale="90000"/>
          </a:bodyPr>
          <a:lstStyle/>
          <a:p>
            <a:r>
              <a:rPr lang="en-US" sz="4400" b="1" kern="1200" dirty="0">
                <a:solidFill>
                  <a:srgbClr val="FFFFFF"/>
                </a:solidFill>
                <a:latin typeface="+mj-lt"/>
                <a:ea typeface="+mj-ea"/>
                <a:cs typeface="+mj-cs"/>
              </a:rPr>
              <a:t>10- FREQUENTLY ASKED QUESTION</a:t>
            </a:r>
          </a:p>
        </p:txBody>
      </p:sp>
      <p:sp>
        <p:nvSpPr>
          <p:cNvPr id="3" name="Subtitle 2">
            <a:extLst>
              <a:ext uri="{FF2B5EF4-FFF2-40B4-BE49-F238E27FC236}">
                <a16:creationId xmlns:a16="http://schemas.microsoft.com/office/drawing/2014/main" xmlns="" id="{AAD5CBB3-684D-2A77-F774-F255278060F8}"/>
              </a:ext>
            </a:extLst>
          </p:cNvPr>
          <p:cNvSpPr>
            <a:spLocks noGrp="1"/>
          </p:cNvSpPr>
          <p:nvPr>
            <p:ph type="subTitle" idx="1"/>
          </p:nvPr>
        </p:nvSpPr>
        <p:spPr>
          <a:xfrm>
            <a:off x="4037826" y="310896"/>
            <a:ext cx="8068829" cy="5961888"/>
          </a:xfrm>
        </p:spPr>
        <p:txBody>
          <a:bodyPr vert="horz" lIns="91440" tIns="45720" rIns="91440" bIns="45720" rtlCol="0" anchor="ctr">
            <a:noAutofit/>
          </a:bodyPr>
          <a:lstStyle/>
          <a:p>
            <a:pPr algn="l"/>
            <a:endParaRPr lang="en-US" b="1" dirty="0"/>
          </a:p>
          <a:p>
            <a:pPr algn="l"/>
            <a:endParaRPr lang="en-US" b="1" dirty="0"/>
          </a:p>
          <a:p>
            <a:pPr algn="l"/>
            <a:endParaRPr lang="en-US" b="1" dirty="0"/>
          </a:p>
          <a:p>
            <a:pPr algn="l"/>
            <a:endParaRPr lang="en-US" b="1" dirty="0"/>
          </a:p>
          <a:p>
            <a:pPr algn="l"/>
            <a:r>
              <a:rPr lang="en-US" b="1" dirty="0">
                <a:solidFill>
                  <a:schemeClr val="accent1"/>
                </a:solidFill>
                <a:highlight>
                  <a:srgbClr val="FFFF00"/>
                </a:highlight>
              </a:rPr>
              <a:t>1- What is Large Language model </a:t>
            </a:r>
          </a:p>
          <a:p>
            <a:pPr algn="l"/>
            <a:r>
              <a:rPr lang="en-US" b="1" dirty="0"/>
              <a:t>Large Language Model is a powerful artificial intelligence system trained on vast amounts of text data. </a:t>
            </a:r>
          </a:p>
          <a:p>
            <a:pPr algn="l"/>
            <a:r>
              <a:rPr lang="en-US" b="1" dirty="0">
                <a:solidFill>
                  <a:schemeClr val="accent1"/>
                </a:solidFill>
                <a:highlight>
                  <a:srgbClr val="FFFF00"/>
                </a:highlight>
              </a:rPr>
              <a:t>2- What is a LLM in AI?</a:t>
            </a:r>
          </a:p>
          <a:p>
            <a:pPr algn="l"/>
            <a:r>
              <a:rPr lang="en-US" b="1" dirty="0"/>
              <a:t>In AI, LLM refers to Large Language Models, such as GPT-3, designed for natural language understanding and generation.</a:t>
            </a:r>
          </a:p>
          <a:p>
            <a:pPr algn="l"/>
            <a:r>
              <a:rPr lang="en-US" b="1" dirty="0">
                <a:solidFill>
                  <a:schemeClr val="accent1"/>
                </a:solidFill>
                <a:highlight>
                  <a:srgbClr val="FFFF00"/>
                </a:highlight>
              </a:rPr>
              <a:t>3- What are the best Large Language Models?</a:t>
            </a:r>
          </a:p>
          <a:p>
            <a:pPr algn="l"/>
            <a:r>
              <a:rPr lang="en-US" b="1" dirty="0"/>
              <a:t>Open AI, ChatGPT Trained by GPT-3, GPT-4.</a:t>
            </a:r>
          </a:p>
          <a:p>
            <a:pPr algn="l"/>
            <a:r>
              <a:rPr lang="en-US" b="1" dirty="0">
                <a:solidFill>
                  <a:schemeClr val="accent1"/>
                </a:solidFill>
                <a:highlight>
                  <a:srgbClr val="FFFF00"/>
                </a:highlight>
              </a:rPr>
              <a:t>4- How does LLM model work?</a:t>
            </a:r>
          </a:p>
          <a:p>
            <a:pPr algn="l"/>
            <a:r>
              <a:rPr lang="en-US" b="1" dirty="0"/>
              <a:t>LLMs work by training on diverse language data, learning patterns, and relationships, enabling them to understand  and generate human-like text.</a:t>
            </a:r>
          </a:p>
          <a:p>
            <a:pPr algn="l"/>
            <a:r>
              <a:rPr lang="en-US" b="1" dirty="0">
                <a:solidFill>
                  <a:schemeClr val="accent1"/>
                </a:solidFill>
                <a:highlight>
                  <a:srgbClr val="FFFF00"/>
                </a:highlight>
              </a:rPr>
              <a:t>5- What is an example of an LLM model?</a:t>
            </a:r>
          </a:p>
          <a:p>
            <a:pPr algn="l"/>
            <a:r>
              <a:rPr lang="en-US" b="1" dirty="0"/>
              <a:t>GPT-3 (Generative Pre-trained Transformer 3) is an example of a state-of-the-art large language model in AI.</a:t>
            </a:r>
          </a:p>
          <a:p>
            <a:pPr indent="-228600" algn="l">
              <a:buFont typeface="Arial" panose="020B0604020202020204" pitchFamily="34" charset="0"/>
              <a:buChar char="•"/>
            </a:pPr>
            <a:endParaRPr lang="en-US" b="1" dirty="0"/>
          </a:p>
          <a:p>
            <a:pPr indent="-228600" algn="l">
              <a:buFont typeface="Arial" panose="020B0604020202020204" pitchFamily="34" charset="0"/>
              <a:buChar char="•"/>
            </a:pPr>
            <a:endParaRPr lang="en-US" b="1" dirty="0"/>
          </a:p>
          <a:p>
            <a:pPr indent="-228600" algn="l">
              <a:buFont typeface="Arial" panose="020B0604020202020204" pitchFamily="34" charset="0"/>
              <a:buChar char="•"/>
            </a:pPr>
            <a:endParaRPr lang="en-US" b="1" dirty="0"/>
          </a:p>
        </p:txBody>
      </p:sp>
    </p:spTree>
    <p:extLst>
      <p:ext uri="{BB962C8B-B14F-4D97-AF65-F5344CB8AC3E}">
        <p14:creationId xmlns:p14="http://schemas.microsoft.com/office/powerpoint/2010/main" xmlns="" val="285853801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xmlns="" id="{B49E00E2-5B6F-3231-64B7-1C050D33ABA7}"/>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xmlns="" id="{787F4F1C-8D3D-4EC1-B72D-A0470A5A08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D1E3DD61-64DB-46AD-B249-E273CD86B05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1" name="Group 10">
              <a:extLst>
                <a:ext uri="{FF2B5EF4-FFF2-40B4-BE49-F238E27FC236}">
                  <a16:creationId xmlns:a16="http://schemas.microsoft.com/office/drawing/2014/main" xmlns="" id="{0D7053D3-590A-4E94-B092-C96EAF744C33}"/>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xmlns="" val="1"/>
                </p:ext>
              </p:extLst>
            </p:nvPr>
          </p:nvGrpSpPr>
          <p:grpSpPr>
            <a:xfrm>
              <a:off x="0" y="3681702"/>
              <a:ext cx="12192000" cy="3176298"/>
              <a:chOff x="0" y="3681702"/>
              <a:chExt cx="12192000" cy="3176298"/>
            </a:xfrm>
          </p:grpSpPr>
          <p:sp>
            <p:nvSpPr>
              <p:cNvPr id="15" name="Freeform: Shape 14">
                <a:extLst>
                  <a:ext uri="{FF2B5EF4-FFF2-40B4-BE49-F238E27FC236}">
                    <a16:creationId xmlns:a16="http://schemas.microsoft.com/office/drawing/2014/main" xmlns="" id="{2EB67199-6FF0-4DED-89D1-BAEA95F9F59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xmlns="" id="{D1A0BEEB-C008-4150-A935-C6AAF537DA1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 name="Group 11">
              <a:extLst>
                <a:ext uri="{FF2B5EF4-FFF2-40B4-BE49-F238E27FC236}">
                  <a16:creationId xmlns:a16="http://schemas.microsoft.com/office/drawing/2014/main" xmlns="" id="{05148B0F-801C-45A1-80C1-EEC25A22A7C6}"/>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xmlns="" val="1"/>
                </p:ext>
              </p:extLst>
            </p:nvPr>
          </p:nvGrpSpPr>
          <p:grpSpPr>
            <a:xfrm>
              <a:off x="544" y="3296011"/>
              <a:ext cx="12191456" cy="2849975"/>
              <a:chOff x="544" y="3296011"/>
              <a:chExt cx="12191456" cy="2849975"/>
            </a:xfrm>
          </p:grpSpPr>
          <p:sp>
            <p:nvSpPr>
              <p:cNvPr id="13" name="Freeform: Shape 12">
                <a:extLst>
                  <a:ext uri="{FF2B5EF4-FFF2-40B4-BE49-F238E27FC236}">
                    <a16:creationId xmlns:a16="http://schemas.microsoft.com/office/drawing/2014/main" xmlns="" id="{E7715ED9-C8CE-4651-82AA-1C4B5F14A0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xmlns="" id="{B911230A-EF3B-4760-9087-E4FBE05BDC5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xmlns="" id="{58010CA1-F7B4-3826-8A4F-63B78EE9BF82}"/>
              </a:ext>
            </a:extLst>
          </p:cNvPr>
          <p:cNvSpPr>
            <a:spLocks noGrp="1"/>
          </p:cNvSpPr>
          <p:nvPr>
            <p:ph type="ctrTitle"/>
          </p:nvPr>
        </p:nvSpPr>
        <p:spPr>
          <a:xfrm>
            <a:off x="838199" y="1120676"/>
            <a:ext cx="9476233" cy="1053564"/>
          </a:xfrm>
        </p:spPr>
        <p:txBody>
          <a:bodyPr>
            <a:normAutofit fontScale="90000"/>
          </a:bodyPr>
          <a:lstStyle/>
          <a:p>
            <a:pPr algn="l"/>
            <a:r>
              <a:rPr lang="en-US" sz="5600" b="1" dirty="0">
                <a:solidFill>
                  <a:schemeClr val="bg1"/>
                </a:solidFill>
              </a:rPr>
              <a:t>11 - TRENDING LLM APPLICATION</a:t>
            </a:r>
            <a:endParaRPr lang="en-IN" sz="5600" b="1" dirty="0">
              <a:solidFill>
                <a:schemeClr val="bg1"/>
              </a:solidFill>
            </a:endParaRPr>
          </a:p>
        </p:txBody>
      </p:sp>
      <p:sp>
        <p:nvSpPr>
          <p:cNvPr id="3" name="Subtitle 2">
            <a:extLst>
              <a:ext uri="{FF2B5EF4-FFF2-40B4-BE49-F238E27FC236}">
                <a16:creationId xmlns:a16="http://schemas.microsoft.com/office/drawing/2014/main" xmlns="" id="{F5DBF840-A824-F6A9-A050-EACC5949657F}"/>
              </a:ext>
            </a:extLst>
          </p:cNvPr>
          <p:cNvSpPr>
            <a:spLocks noGrp="1"/>
          </p:cNvSpPr>
          <p:nvPr>
            <p:ph type="subTitle" idx="1"/>
          </p:nvPr>
        </p:nvSpPr>
        <p:spPr>
          <a:xfrm>
            <a:off x="680720" y="2583997"/>
            <a:ext cx="7305040" cy="1053564"/>
          </a:xfrm>
        </p:spPr>
        <p:txBody>
          <a:bodyPr>
            <a:normAutofit/>
          </a:bodyPr>
          <a:lstStyle/>
          <a:p>
            <a:pPr algn="l"/>
            <a:r>
              <a:rPr lang="en-IN" b="1" dirty="0">
                <a:solidFill>
                  <a:schemeClr val="bg1"/>
                </a:solidFill>
                <a:hlinkClick r:id="rId3"/>
              </a:rPr>
              <a:t>https://gemini.google.com/app</a:t>
            </a:r>
            <a:endParaRPr lang="en-IN" b="1" dirty="0">
              <a:solidFill>
                <a:schemeClr val="bg1"/>
              </a:solidFill>
            </a:endParaRPr>
          </a:p>
          <a:p>
            <a:pPr algn="l"/>
            <a:r>
              <a:rPr lang="en-IN" b="1" dirty="0">
                <a:solidFill>
                  <a:schemeClr val="bg1"/>
                </a:solidFill>
                <a:hlinkClick r:id="rId4"/>
              </a:rPr>
              <a:t>https://openai.com/</a:t>
            </a:r>
            <a:endParaRPr lang="en-IN" b="1" dirty="0">
              <a:solidFill>
                <a:schemeClr val="bg1"/>
              </a:solidFill>
            </a:endParaRPr>
          </a:p>
          <a:p>
            <a:pPr algn="l"/>
            <a:endParaRPr lang="en-IN" dirty="0">
              <a:solidFill>
                <a:schemeClr val="bg1"/>
              </a:solidFill>
            </a:endParaRPr>
          </a:p>
        </p:txBody>
      </p:sp>
      <p:pic>
        <p:nvPicPr>
          <p:cNvPr id="4" name="Picture 3">
            <a:extLst>
              <a:ext uri="{FF2B5EF4-FFF2-40B4-BE49-F238E27FC236}">
                <a16:creationId xmlns:a16="http://schemas.microsoft.com/office/drawing/2014/main" xmlns="" id="{16349839-B68A-3F92-1F65-5502AE0A8D7E}"/>
              </a:ext>
            </a:extLst>
          </p:cNvPr>
          <p:cNvPicPr>
            <a:picLocks noChangeAspect="1"/>
          </p:cNvPicPr>
          <p:nvPr/>
        </p:nvPicPr>
        <p:blipFill>
          <a:blip r:embed="rId5"/>
          <a:stretch>
            <a:fillRect/>
          </a:stretch>
        </p:blipFill>
        <p:spPr>
          <a:xfrm>
            <a:off x="1586598" y="4050603"/>
            <a:ext cx="2082907" cy="635033"/>
          </a:xfrm>
          <a:prstGeom prst="rect">
            <a:avLst/>
          </a:prstGeom>
        </p:spPr>
      </p:pic>
      <p:pic>
        <p:nvPicPr>
          <p:cNvPr id="5" name="Picture 4">
            <a:extLst>
              <a:ext uri="{FF2B5EF4-FFF2-40B4-BE49-F238E27FC236}">
                <a16:creationId xmlns:a16="http://schemas.microsoft.com/office/drawing/2014/main" xmlns="" id="{DF3D23FC-5DB4-4B3A-58AF-A0D1023BFC2D}"/>
              </a:ext>
            </a:extLst>
          </p:cNvPr>
          <p:cNvPicPr>
            <a:picLocks noChangeAspect="1"/>
          </p:cNvPicPr>
          <p:nvPr/>
        </p:nvPicPr>
        <p:blipFill>
          <a:blip r:embed="rId6"/>
          <a:stretch>
            <a:fillRect/>
          </a:stretch>
        </p:blipFill>
        <p:spPr>
          <a:xfrm>
            <a:off x="4634221" y="3883488"/>
            <a:ext cx="1949550" cy="1200212"/>
          </a:xfrm>
          <a:prstGeom prst="rect">
            <a:avLst/>
          </a:prstGeom>
        </p:spPr>
      </p:pic>
      <p:pic>
        <p:nvPicPr>
          <p:cNvPr id="6" name="Picture 5">
            <a:extLst>
              <a:ext uri="{FF2B5EF4-FFF2-40B4-BE49-F238E27FC236}">
                <a16:creationId xmlns:a16="http://schemas.microsoft.com/office/drawing/2014/main" xmlns="" id="{F35B324B-692E-9636-A932-D403C01F13EA}"/>
              </a:ext>
            </a:extLst>
          </p:cNvPr>
          <p:cNvPicPr>
            <a:picLocks noChangeAspect="1"/>
          </p:cNvPicPr>
          <p:nvPr/>
        </p:nvPicPr>
        <p:blipFill>
          <a:blip r:embed="rId7"/>
          <a:stretch>
            <a:fillRect/>
          </a:stretch>
        </p:blipFill>
        <p:spPr>
          <a:xfrm>
            <a:off x="7825095" y="3885777"/>
            <a:ext cx="1968601" cy="1143059"/>
          </a:xfrm>
          <a:prstGeom prst="rect">
            <a:avLst/>
          </a:prstGeom>
        </p:spPr>
      </p:pic>
    </p:spTree>
    <p:extLst>
      <p:ext uri="{BB962C8B-B14F-4D97-AF65-F5344CB8AC3E}">
        <p14:creationId xmlns:p14="http://schemas.microsoft.com/office/powerpoint/2010/main" xmlns="" val="144047086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0B761509-3B9A-49A6-A84B-C3D86811697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xmlns="" id="{91DE43FD-EB47-414A-B0AB-169B0FFFA52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a:extLst>
              <a:ext uri="{FF2B5EF4-FFF2-40B4-BE49-F238E27FC236}">
                <a16:creationId xmlns:a16="http://schemas.microsoft.com/office/drawing/2014/main" xmlns="" id="{466260D0-8992-C4CC-AB1C-FCCA2B9A6B88}"/>
              </a:ext>
            </a:extLst>
          </p:cNvPr>
          <p:cNvPicPr>
            <a:picLocks noChangeAspect="1"/>
          </p:cNvPicPr>
          <p:nvPr/>
        </p:nvPicPr>
        <p:blipFill>
          <a:blip r:embed="rId2"/>
          <a:stretch>
            <a:fillRect/>
          </a:stretch>
        </p:blipFill>
        <p:spPr>
          <a:xfrm>
            <a:off x="314960" y="345440"/>
            <a:ext cx="7670800" cy="6248400"/>
          </a:xfrm>
          <a:prstGeom prst="rect">
            <a:avLst/>
          </a:prstGeom>
        </p:spPr>
      </p:pic>
      <p:grpSp>
        <p:nvGrpSpPr>
          <p:cNvPr id="12" name="Group 11">
            <a:extLst>
              <a:ext uri="{FF2B5EF4-FFF2-40B4-BE49-F238E27FC236}">
                <a16:creationId xmlns:a16="http://schemas.microsoft.com/office/drawing/2014/main" xmlns="" id="{58495BCC-CE77-4CC2-952E-846F41119FD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9160561" y="1075188"/>
            <a:ext cx="1562267" cy="1172973"/>
            <a:chOff x="9160561" y="1075188"/>
            <a:chExt cx="1562267" cy="1172973"/>
          </a:xfrm>
        </p:grpSpPr>
        <p:sp>
          <p:nvSpPr>
            <p:cNvPr id="13" name="Freeform 5">
              <a:extLst>
                <a:ext uri="{FF2B5EF4-FFF2-40B4-BE49-F238E27FC236}">
                  <a16:creationId xmlns:a16="http://schemas.microsoft.com/office/drawing/2014/main" xmlns="" id="{1B42538B-E30F-4967-A6C1-8EBA775F4D6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xmlns="" id="{9A6BD9AC-4DE7-4B20-8547-4E3B375C21F7}"/>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xmlns="" val="14050592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2D6B1E-5BAC-AD2B-506E-F372A011AE3D}"/>
              </a:ext>
            </a:extLst>
          </p:cNvPr>
          <p:cNvSpPr>
            <a:spLocks noGrp="1"/>
          </p:cNvSpPr>
          <p:nvPr>
            <p:ph type="ctrTitle"/>
          </p:nvPr>
        </p:nvSpPr>
        <p:spPr>
          <a:xfrm>
            <a:off x="0" y="-95792"/>
            <a:ext cx="12191999" cy="592182"/>
          </a:xfrm>
          <a:solidFill>
            <a:srgbClr val="002060"/>
          </a:solidFill>
        </p:spPr>
        <p:txBody>
          <a:bodyPr>
            <a:noAutofit/>
          </a:bodyPr>
          <a:lstStyle/>
          <a:p>
            <a:pPr algn="l"/>
            <a:r>
              <a:rPr lang="en-IN" sz="2400" b="1" dirty="0">
                <a:solidFill>
                  <a:schemeClr val="bg1"/>
                </a:solidFill>
              </a:rPr>
              <a:t/>
            </a:r>
            <a:br>
              <a:rPr lang="en-IN" sz="2400" b="1" dirty="0">
                <a:solidFill>
                  <a:schemeClr val="bg1"/>
                </a:solidFill>
              </a:rPr>
            </a:br>
            <a:r>
              <a:rPr lang="en-IN" sz="2400" b="1" dirty="0">
                <a:solidFill>
                  <a:schemeClr val="bg1"/>
                </a:solidFill>
              </a:rPr>
              <a:t/>
            </a:r>
            <a:br>
              <a:rPr lang="en-IN" sz="2400" b="1" dirty="0">
                <a:solidFill>
                  <a:schemeClr val="bg1"/>
                </a:solidFill>
              </a:rPr>
            </a:br>
            <a:r>
              <a:rPr lang="en-IN" sz="2400" b="1" dirty="0">
                <a:solidFill>
                  <a:schemeClr val="bg1"/>
                </a:solidFill>
              </a:rPr>
              <a:t/>
            </a:r>
            <a:br>
              <a:rPr lang="en-IN" sz="2400" b="1" dirty="0">
                <a:solidFill>
                  <a:schemeClr val="bg1"/>
                </a:solidFill>
              </a:rPr>
            </a:br>
            <a:r>
              <a:rPr lang="en-IN" sz="2400" b="1" dirty="0">
                <a:solidFill>
                  <a:schemeClr val="bg1"/>
                </a:solidFill>
              </a:rPr>
              <a:t/>
            </a:r>
            <a:br>
              <a:rPr lang="en-IN" sz="2400" b="1" dirty="0">
                <a:solidFill>
                  <a:schemeClr val="bg1"/>
                </a:solidFill>
              </a:rPr>
            </a:br>
            <a:r>
              <a:rPr lang="en-IN" sz="2400" b="1" dirty="0">
                <a:solidFill>
                  <a:schemeClr val="bg1"/>
                </a:solidFill>
              </a:rPr>
              <a:t/>
            </a:r>
            <a:br>
              <a:rPr lang="en-IN" sz="2400" b="1" dirty="0">
                <a:solidFill>
                  <a:schemeClr val="bg1"/>
                </a:solidFill>
              </a:rPr>
            </a:br>
            <a:r>
              <a:rPr lang="en-IN" sz="2400" b="1" dirty="0">
                <a:solidFill>
                  <a:schemeClr val="bg1"/>
                </a:solidFill>
              </a:rPr>
              <a:t/>
            </a:r>
            <a:br>
              <a:rPr lang="en-IN" sz="2400" b="1" dirty="0">
                <a:solidFill>
                  <a:schemeClr val="bg1"/>
                </a:solidFill>
              </a:rPr>
            </a:br>
            <a:r>
              <a:rPr lang="en-IN" sz="2400" b="1" dirty="0">
                <a:solidFill>
                  <a:schemeClr val="bg1"/>
                </a:solidFill>
              </a:rPr>
              <a:t/>
            </a:r>
            <a:br>
              <a:rPr lang="en-IN" sz="2400" b="1" dirty="0">
                <a:solidFill>
                  <a:schemeClr val="bg1"/>
                </a:solidFill>
              </a:rPr>
            </a:br>
            <a:r>
              <a:rPr lang="en-IN" sz="2400" b="1" dirty="0">
                <a:solidFill>
                  <a:schemeClr val="bg1"/>
                </a:solidFill>
              </a:rPr>
              <a:t/>
            </a:r>
            <a:br>
              <a:rPr lang="en-IN" sz="2400" b="1" dirty="0">
                <a:solidFill>
                  <a:schemeClr val="bg1"/>
                </a:solidFill>
              </a:rPr>
            </a:br>
            <a:r>
              <a:rPr lang="en-IN" sz="2400" b="1" dirty="0">
                <a:solidFill>
                  <a:schemeClr val="bg1"/>
                </a:solidFill>
              </a:rPr>
              <a:t/>
            </a:r>
            <a:br>
              <a:rPr lang="en-IN" sz="2400" b="1" dirty="0">
                <a:solidFill>
                  <a:schemeClr val="bg1"/>
                </a:solidFill>
              </a:rPr>
            </a:br>
            <a:r>
              <a:rPr lang="en-IN" sz="2400" b="1" dirty="0">
                <a:solidFill>
                  <a:schemeClr val="bg1"/>
                </a:solidFill>
              </a:rPr>
              <a:t>SUPERVISED LEARNING vs UNSUPERVISED LEARNING vs REINFORCEMENT LEARNING</a:t>
            </a:r>
          </a:p>
        </p:txBody>
      </p:sp>
      <p:sp>
        <p:nvSpPr>
          <p:cNvPr id="3" name="Subtitle 2">
            <a:extLst>
              <a:ext uri="{FF2B5EF4-FFF2-40B4-BE49-F238E27FC236}">
                <a16:creationId xmlns:a16="http://schemas.microsoft.com/office/drawing/2014/main" xmlns="" id="{4C0DF4B9-00E7-BBF5-52CF-17CE9CB4C094}"/>
              </a:ext>
            </a:extLst>
          </p:cNvPr>
          <p:cNvSpPr>
            <a:spLocks noGrp="1"/>
          </p:cNvSpPr>
          <p:nvPr>
            <p:ph type="subTitle" idx="1"/>
          </p:nvPr>
        </p:nvSpPr>
        <p:spPr>
          <a:xfrm>
            <a:off x="0" y="496390"/>
            <a:ext cx="12192000" cy="6361609"/>
          </a:xfrm>
        </p:spPr>
        <p:txBody>
          <a:bodyPr>
            <a:normAutofit/>
          </a:bodyPr>
          <a:lstStyle/>
          <a:p>
            <a:pPr marL="342900" indent="-342900" algn="l">
              <a:lnSpc>
                <a:spcPts val="1500"/>
              </a:lnSpc>
              <a:buFontTx/>
              <a:buChar char="-"/>
            </a:pPr>
            <a:endParaRPr lang="en-US" sz="2000" b="1" dirty="0"/>
          </a:p>
          <a:p>
            <a:pPr marL="342900" indent="-342900" algn="l">
              <a:lnSpc>
                <a:spcPts val="1500"/>
              </a:lnSpc>
              <a:buFontTx/>
              <a:buChar char="-"/>
            </a:pPr>
            <a:endParaRPr lang="en-US" sz="2000" b="1" dirty="0"/>
          </a:p>
          <a:p>
            <a:pPr marL="342900" indent="-342900" algn="l">
              <a:lnSpc>
                <a:spcPts val="1500"/>
              </a:lnSpc>
              <a:buFontTx/>
              <a:buChar char="-"/>
            </a:pPr>
            <a:endParaRPr lang="en-US" sz="2000" b="1" dirty="0"/>
          </a:p>
          <a:p>
            <a:pPr marL="342900" indent="-342900" algn="l">
              <a:lnSpc>
                <a:spcPts val="1500"/>
              </a:lnSpc>
              <a:buFontTx/>
              <a:buChar char="-"/>
            </a:pPr>
            <a:endParaRPr lang="en-US" sz="2000" b="1" dirty="0"/>
          </a:p>
          <a:p>
            <a:pPr marL="342900" indent="-342900" algn="l">
              <a:lnSpc>
                <a:spcPts val="1500"/>
              </a:lnSpc>
              <a:buFontTx/>
              <a:buChar char="-"/>
            </a:pPr>
            <a:endParaRPr lang="en-US" sz="2000" b="1" dirty="0"/>
          </a:p>
          <a:p>
            <a:pPr marL="342900" indent="-342900" algn="l">
              <a:lnSpc>
                <a:spcPts val="1500"/>
              </a:lnSpc>
              <a:buFontTx/>
              <a:buChar char="-"/>
            </a:pPr>
            <a:endParaRPr lang="en-US" sz="2000" b="1" dirty="0"/>
          </a:p>
          <a:p>
            <a:pPr marL="342900" indent="-342900" algn="l">
              <a:lnSpc>
                <a:spcPts val="1500"/>
              </a:lnSpc>
              <a:buFontTx/>
              <a:buChar char="-"/>
            </a:pPr>
            <a:endParaRPr lang="en-US" sz="2000" b="1" dirty="0"/>
          </a:p>
          <a:p>
            <a:pPr marL="342900" indent="-342900" algn="l">
              <a:lnSpc>
                <a:spcPts val="1500"/>
              </a:lnSpc>
              <a:buFontTx/>
              <a:buChar char="-"/>
            </a:pPr>
            <a:endParaRPr lang="en-US" sz="2000" b="1" dirty="0"/>
          </a:p>
          <a:p>
            <a:pPr marL="342900" indent="-342900" algn="l">
              <a:lnSpc>
                <a:spcPts val="1500"/>
              </a:lnSpc>
              <a:buFontTx/>
              <a:buChar char="-"/>
            </a:pPr>
            <a:endParaRPr lang="en-US" sz="2000" b="1" dirty="0"/>
          </a:p>
          <a:p>
            <a:pPr marL="342900" indent="-342900" algn="l">
              <a:lnSpc>
                <a:spcPts val="1500"/>
              </a:lnSpc>
              <a:buFont typeface="Wingdings" panose="05000000000000000000" pitchFamily="2" charset="2"/>
              <a:buChar char="ü"/>
            </a:pPr>
            <a:endParaRPr lang="en-US" sz="2000" b="1" dirty="0"/>
          </a:p>
          <a:p>
            <a:pPr algn="l">
              <a:lnSpc>
                <a:spcPts val="1500"/>
              </a:lnSpc>
            </a:pPr>
            <a:endParaRPr lang="en-IN" sz="2000" b="1" dirty="0"/>
          </a:p>
          <a:p>
            <a:pPr marL="342900" indent="-342900" algn="l">
              <a:lnSpc>
                <a:spcPts val="1500"/>
              </a:lnSpc>
              <a:buFont typeface="Wingdings" panose="05000000000000000000" pitchFamily="2" charset="2"/>
              <a:buChar char="ü"/>
            </a:pPr>
            <a:endParaRPr lang="en-IN" sz="2000" b="1" dirty="0"/>
          </a:p>
          <a:p>
            <a:pPr marL="342900" indent="-342900" algn="l">
              <a:lnSpc>
                <a:spcPts val="1500"/>
              </a:lnSpc>
              <a:buFont typeface="Wingdings" panose="05000000000000000000" pitchFamily="2" charset="2"/>
              <a:buChar char="ü"/>
            </a:pPr>
            <a:endParaRPr lang="en-US" sz="2000" b="1" dirty="0"/>
          </a:p>
        </p:txBody>
      </p:sp>
      <p:pic>
        <p:nvPicPr>
          <p:cNvPr id="5" name="Picture 4">
            <a:extLst>
              <a:ext uri="{FF2B5EF4-FFF2-40B4-BE49-F238E27FC236}">
                <a16:creationId xmlns:a16="http://schemas.microsoft.com/office/drawing/2014/main" xmlns="" id="{55FEEB70-EBB7-7273-77E7-2A27F8A9C663}"/>
              </a:ext>
            </a:extLst>
          </p:cNvPr>
          <p:cNvPicPr>
            <a:picLocks noChangeAspect="1"/>
          </p:cNvPicPr>
          <p:nvPr/>
        </p:nvPicPr>
        <p:blipFill>
          <a:blip r:embed="rId2"/>
          <a:stretch>
            <a:fillRect/>
          </a:stretch>
        </p:blipFill>
        <p:spPr>
          <a:xfrm>
            <a:off x="24997" y="496390"/>
            <a:ext cx="12191999" cy="6159729"/>
          </a:xfrm>
          <a:prstGeom prst="rect">
            <a:avLst/>
          </a:prstGeom>
          <a:solidFill>
            <a:schemeClr val="tx2"/>
          </a:solidFill>
          <a:ln>
            <a:solidFill>
              <a:schemeClr val="tx2"/>
            </a:solidFill>
          </a:ln>
          <a:effectLst>
            <a:outerShdw blurRad="50800" dist="50800" dir="5400000" algn="ctr" rotWithShape="0">
              <a:schemeClr val="tx2"/>
            </a:outerShdw>
          </a:effectLst>
        </p:spPr>
      </p:pic>
      <p:pic>
        <p:nvPicPr>
          <p:cNvPr id="7" name="Picture 6">
            <a:extLst>
              <a:ext uri="{FF2B5EF4-FFF2-40B4-BE49-F238E27FC236}">
                <a16:creationId xmlns:a16="http://schemas.microsoft.com/office/drawing/2014/main" xmlns="" id="{59AE98CE-C245-61EB-3007-69C0451E94EE}"/>
              </a:ext>
            </a:extLst>
          </p:cNvPr>
          <p:cNvPicPr>
            <a:picLocks noChangeAspect="1"/>
          </p:cNvPicPr>
          <p:nvPr/>
        </p:nvPicPr>
        <p:blipFill>
          <a:blip r:embed="rId3"/>
          <a:stretch>
            <a:fillRect/>
          </a:stretch>
        </p:blipFill>
        <p:spPr>
          <a:xfrm>
            <a:off x="9629166" y="4265403"/>
            <a:ext cx="1876425" cy="361950"/>
          </a:xfrm>
          <a:prstGeom prst="rect">
            <a:avLst/>
          </a:prstGeom>
        </p:spPr>
      </p:pic>
      <p:sp>
        <p:nvSpPr>
          <p:cNvPr id="4" name="TextBox 3">
            <a:extLst>
              <a:ext uri="{FF2B5EF4-FFF2-40B4-BE49-F238E27FC236}">
                <a16:creationId xmlns:a16="http://schemas.microsoft.com/office/drawing/2014/main" xmlns="" id="{228D36E6-7649-9C43-4563-66440CC81FF9}"/>
              </a:ext>
            </a:extLst>
          </p:cNvPr>
          <p:cNvSpPr txBox="1"/>
          <p:nvPr/>
        </p:nvSpPr>
        <p:spPr>
          <a:xfrm>
            <a:off x="11155680" y="4824214"/>
            <a:ext cx="1011323" cy="369332"/>
          </a:xfrm>
          <a:prstGeom prst="rect">
            <a:avLst/>
          </a:prstGeom>
          <a:noFill/>
        </p:spPr>
        <p:txBody>
          <a:bodyPr wrap="square" rtlCol="0">
            <a:spAutoFit/>
          </a:bodyPr>
          <a:lstStyle/>
          <a:p>
            <a:r>
              <a:rPr lang="en-US" b="1" dirty="0">
                <a:solidFill>
                  <a:schemeClr val="bg1"/>
                </a:solidFill>
              </a:rPr>
              <a:t> (LLM) </a:t>
            </a:r>
            <a:endParaRPr lang="en-IN" b="1" dirty="0">
              <a:solidFill>
                <a:schemeClr val="bg1"/>
              </a:solidFill>
            </a:endParaRPr>
          </a:p>
        </p:txBody>
      </p:sp>
    </p:spTree>
    <p:extLst>
      <p:ext uri="{BB962C8B-B14F-4D97-AF65-F5344CB8AC3E}">
        <p14:creationId xmlns:p14="http://schemas.microsoft.com/office/powerpoint/2010/main" xmlns="" val="38934615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white rectangular sign with blue text&#10;&#10;Description automatically generated">
            <a:extLst>
              <a:ext uri="{FF2B5EF4-FFF2-40B4-BE49-F238E27FC236}">
                <a16:creationId xmlns:a16="http://schemas.microsoft.com/office/drawing/2014/main" xmlns="" id="{0C620650-E130-4D78-293C-8D9CF731283B}"/>
              </a:ext>
            </a:extLst>
          </p:cNvPr>
          <p:cNvPicPr>
            <a:picLocks noChangeAspect="1"/>
          </p:cNvPicPr>
          <p:nvPr/>
        </p:nvPicPr>
        <p:blipFill rotWithShape="1">
          <a:blip r:embed="rId2"/>
          <a:srcRect l="8737" r="14068" b="-2"/>
          <a:stretch/>
        </p:blipFill>
        <p:spPr>
          <a:xfrm>
            <a:off x="5419264" y="3265080"/>
            <a:ext cx="6129269" cy="3592925"/>
          </a:xfrm>
          <a:prstGeom prst="rect">
            <a:avLst/>
          </a:prstGeom>
        </p:spPr>
      </p:pic>
      <p:pic>
        <p:nvPicPr>
          <p:cNvPr id="5" name="Picture 4" descr="A group of wooden dice with letters on them&#10;&#10;Description automatically generated">
            <a:extLst>
              <a:ext uri="{FF2B5EF4-FFF2-40B4-BE49-F238E27FC236}">
                <a16:creationId xmlns:a16="http://schemas.microsoft.com/office/drawing/2014/main" xmlns="" id="{867FFCA7-AE65-E190-D076-78FCBCB727D8}"/>
              </a:ext>
            </a:extLst>
          </p:cNvPr>
          <p:cNvPicPr>
            <a:picLocks noChangeAspect="1"/>
          </p:cNvPicPr>
          <p:nvPr/>
        </p:nvPicPr>
        <p:blipFill rotWithShape="1">
          <a:blip r:embed="rId3"/>
          <a:srcRect t="3089" r="1" b="1"/>
          <a:stretch/>
        </p:blipFill>
        <p:spPr>
          <a:xfrm>
            <a:off x="643467" y="-5"/>
            <a:ext cx="6082711" cy="3920044"/>
          </a:xfrm>
          <a:custGeom>
            <a:avLst/>
            <a:gdLst/>
            <a:ahLst/>
            <a:cxnLst/>
            <a:rect l="l" t="t" r="r" b="b"/>
            <a:pathLst>
              <a:path w="6082711" h="3920044">
                <a:moveTo>
                  <a:pt x="0" y="0"/>
                </a:moveTo>
                <a:lnTo>
                  <a:pt x="6082711" y="0"/>
                </a:lnTo>
                <a:lnTo>
                  <a:pt x="6082711" y="3103225"/>
                </a:lnTo>
                <a:lnTo>
                  <a:pt x="4614930" y="3103225"/>
                </a:lnTo>
                <a:lnTo>
                  <a:pt x="4614930" y="3920044"/>
                </a:lnTo>
                <a:lnTo>
                  <a:pt x="0" y="3920044"/>
                </a:lnTo>
                <a:close/>
              </a:path>
            </a:pathLst>
          </a:custGeom>
        </p:spPr>
      </p:pic>
      <p:sp>
        <p:nvSpPr>
          <p:cNvPr id="12" name="Rectangle 11">
            <a:extLst>
              <a:ext uri="{FF2B5EF4-FFF2-40B4-BE49-F238E27FC236}">
                <a16:creationId xmlns:a16="http://schemas.microsoft.com/office/drawing/2014/main" xmlns="" id="{E97C36FC-DEAA-4DCA-B0AB-7F9357FA401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887045" y="643467"/>
            <a:ext cx="4661488" cy="2460741"/>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278C38CD-A630-49FF-8417-6792A2B13F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3468" y="4080063"/>
            <a:ext cx="4614930" cy="2156145"/>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370190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89199EA1-25EB-9E23-F8C7-0AF71DB828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6B893BDF-F204-FC40-4E38-10E096153BD6}"/>
              </a:ext>
            </a:extLst>
          </p:cNvPr>
          <p:cNvSpPr>
            <a:spLocks noGrp="1"/>
          </p:cNvSpPr>
          <p:nvPr>
            <p:ph type="ctrTitle"/>
          </p:nvPr>
        </p:nvSpPr>
        <p:spPr>
          <a:xfrm>
            <a:off x="64008" y="137159"/>
            <a:ext cx="12127992" cy="649225"/>
          </a:xfrm>
          <a:solidFill>
            <a:schemeClr val="bg2">
              <a:lumMod val="10000"/>
            </a:schemeClr>
          </a:solidFill>
          <a:ln>
            <a:solidFill>
              <a:schemeClr val="tx1"/>
            </a:solidFill>
          </a:ln>
        </p:spPr>
        <p:txBody>
          <a:bodyPr vert="horz" lIns="91440" tIns="45720" rIns="91440" bIns="45720" rtlCol="0" anchor="b">
            <a:normAutofit fontScale="90000"/>
          </a:bodyPr>
          <a:lstStyle/>
          <a:p>
            <a:r>
              <a:rPr lang="en-IN" sz="4800" dirty="0">
                <a:solidFill>
                  <a:schemeClr val="bg2"/>
                </a:solidFill>
              </a:rPr>
              <a:t>LLM TOKENIZERS</a:t>
            </a:r>
          </a:p>
        </p:txBody>
      </p:sp>
      <p:sp>
        <p:nvSpPr>
          <p:cNvPr id="3" name="Subtitle 2">
            <a:extLst>
              <a:ext uri="{FF2B5EF4-FFF2-40B4-BE49-F238E27FC236}">
                <a16:creationId xmlns:a16="http://schemas.microsoft.com/office/drawing/2014/main" xmlns="" id="{175D98C6-004E-47A1-6D74-9D1DDFD62576}"/>
              </a:ext>
            </a:extLst>
          </p:cNvPr>
          <p:cNvSpPr>
            <a:spLocks noGrp="1"/>
          </p:cNvSpPr>
          <p:nvPr>
            <p:ph type="subTitle" idx="1"/>
          </p:nvPr>
        </p:nvSpPr>
        <p:spPr>
          <a:xfrm>
            <a:off x="64008" y="786383"/>
            <a:ext cx="12063984" cy="5934457"/>
          </a:xfrm>
        </p:spPr>
        <p:txBody>
          <a:bodyPr>
            <a:normAutofit/>
          </a:bodyPr>
          <a:lstStyle/>
          <a:p>
            <a:pPr algn="l">
              <a:spcBef>
                <a:spcPts val="0"/>
              </a:spcBef>
            </a:pPr>
            <a:r>
              <a:rPr lang="en-IN" sz="2000" b="1" dirty="0"/>
              <a:t>Split the sentence to text or sub word Which are </a:t>
            </a:r>
          </a:p>
          <a:p>
            <a:pPr algn="l">
              <a:spcBef>
                <a:spcPts val="0"/>
              </a:spcBef>
            </a:pPr>
            <a:r>
              <a:rPr lang="en-IN" sz="2000" b="1" dirty="0"/>
              <a:t>converted to ID’s through lookup table, further on </a:t>
            </a:r>
          </a:p>
          <a:p>
            <a:pPr algn="l">
              <a:spcBef>
                <a:spcPts val="0"/>
              </a:spcBef>
            </a:pPr>
            <a:r>
              <a:rPr lang="en-IN" sz="2000" b="1" dirty="0"/>
              <a:t>each each ID’s represent in entry in embedding </a:t>
            </a:r>
          </a:p>
          <a:p>
            <a:pPr algn="l">
              <a:spcBef>
                <a:spcPts val="0"/>
              </a:spcBef>
            </a:pPr>
            <a:r>
              <a:rPr lang="en-IN" sz="2000" b="1" dirty="0"/>
              <a:t>matrix that is used model for represent for specific </a:t>
            </a:r>
          </a:p>
          <a:p>
            <a:pPr algn="l">
              <a:spcBef>
                <a:spcPts val="0"/>
              </a:spcBef>
            </a:pPr>
            <a:r>
              <a:rPr lang="en-IN" sz="2000" b="1" dirty="0"/>
              <a:t>token.</a:t>
            </a:r>
          </a:p>
          <a:p>
            <a:pPr algn="l">
              <a:spcBef>
                <a:spcPts val="0"/>
              </a:spcBef>
            </a:pPr>
            <a:r>
              <a:rPr lang="en-IN" sz="2000" b="1" dirty="0"/>
              <a:t>1- BPE (BYTE PAIR ENCODING)</a:t>
            </a:r>
          </a:p>
          <a:p>
            <a:pPr algn="l">
              <a:spcBef>
                <a:spcPts val="0"/>
              </a:spcBef>
            </a:pPr>
            <a:r>
              <a:rPr lang="en-IN" sz="2000" b="1" dirty="0"/>
              <a:t>2- WORD PIECE</a:t>
            </a:r>
          </a:p>
          <a:p>
            <a:pPr algn="l">
              <a:spcBef>
                <a:spcPts val="0"/>
              </a:spcBef>
            </a:pPr>
            <a:r>
              <a:rPr lang="en-IN" sz="2000" b="1" dirty="0"/>
              <a:t>3- SENTENCE  PIECE</a:t>
            </a:r>
          </a:p>
          <a:p>
            <a:pPr algn="l"/>
            <a:endParaRPr lang="en-IN" dirty="0"/>
          </a:p>
          <a:p>
            <a:pPr algn="l"/>
            <a:endParaRPr lang="en-IN" dirty="0"/>
          </a:p>
          <a:p>
            <a:endParaRPr lang="en-IN" dirty="0"/>
          </a:p>
        </p:txBody>
      </p:sp>
      <p:pic>
        <p:nvPicPr>
          <p:cNvPr id="7" name="Picture 6">
            <a:extLst>
              <a:ext uri="{FF2B5EF4-FFF2-40B4-BE49-F238E27FC236}">
                <a16:creationId xmlns:a16="http://schemas.microsoft.com/office/drawing/2014/main" xmlns="" id="{707E409D-F805-CA21-013F-E6E9DDE5D661}"/>
              </a:ext>
            </a:extLst>
          </p:cNvPr>
          <p:cNvPicPr>
            <a:picLocks noChangeAspect="1"/>
          </p:cNvPicPr>
          <p:nvPr/>
        </p:nvPicPr>
        <p:blipFill>
          <a:blip r:embed="rId2"/>
          <a:stretch>
            <a:fillRect/>
          </a:stretch>
        </p:blipFill>
        <p:spPr>
          <a:xfrm>
            <a:off x="6336792" y="786382"/>
            <a:ext cx="5791200" cy="2304290"/>
          </a:xfrm>
          <a:prstGeom prst="rect">
            <a:avLst/>
          </a:prstGeom>
        </p:spPr>
      </p:pic>
      <p:sp>
        <p:nvSpPr>
          <p:cNvPr id="8" name="Arrow: Left 7">
            <a:extLst>
              <a:ext uri="{FF2B5EF4-FFF2-40B4-BE49-F238E27FC236}">
                <a16:creationId xmlns:a16="http://schemas.microsoft.com/office/drawing/2014/main" xmlns="" id="{8438B41E-297B-30F9-41C1-21E8ACC790C6}"/>
              </a:ext>
            </a:extLst>
          </p:cNvPr>
          <p:cNvSpPr/>
          <p:nvPr/>
        </p:nvSpPr>
        <p:spPr>
          <a:xfrm>
            <a:off x="5939028" y="1207008"/>
            <a:ext cx="667512" cy="301752"/>
          </a:xfrm>
          <a:prstGeom prst="leftArrow">
            <a:avLst>
              <a:gd name="adj1" fmla="val 44286"/>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a:extLst>
              <a:ext uri="{FF2B5EF4-FFF2-40B4-BE49-F238E27FC236}">
                <a16:creationId xmlns:a16="http://schemas.microsoft.com/office/drawing/2014/main" xmlns="" id="{AFE43E57-FF37-DD9C-8E3C-049EC3A14F23}"/>
              </a:ext>
            </a:extLst>
          </p:cNvPr>
          <p:cNvPicPr>
            <a:picLocks noChangeAspect="1"/>
          </p:cNvPicPr>
          <p:nvPr/>
        </p:nvPicPr>
        <p:blipFill>
          <a:blip r:embed="rId3"/>
          <a:stretch>
            <a:fillRect/>
          </a:stretch>
        </p:blipFill>
        <p:spPr>
          <a:xfrm>
            <a:off x="0" y="3428999"/>
            <a:ext cx="6179372" cy="3364993"/>
          </a:xfrm>
          <a:prstGeom prst="rect">
            <a:avLst/>
          </a:prstGeom>
        </p:spPr>
      </p:pic>
      <p:pic>
        <p:nvPicPr>
          <p:cNvPr id="14" name="Picture 13">
            <a:extLst>
              <a:ext uri="{FF2B5EF4-FFF2-40B4-BE49-F238E27FC236}">
                <a16:creationId xmlns:a16="http://schemas.microsoft.com/office/drawing/2014/main" xmlns="" id="{615FEC9E-940C-B47C-1198-FE5625CCCD0F}"/>
              </a:ext>
            </a:extLst>
          </p:cNvPr>
          <p:cNvPicPr>
            <a:picLocks noChangeAspect="1"/>
          </p:cNvPicPr>
          <p:nvPr/>
        </p:nvPicPr>
        <p:blipFill>
          <a:blip r:embed="rId4"/>
          <a:stretch>
            <a:fillRect/>
          </a:stretch>
        </p:blipFill>
        <p:spPr>
          <a:xfrm>
            <a:off x="6272784" y="3429000"/>
            <a:ext cx="5791200" cy="3260047"/>
          </a:xfrm>
          <a:prstGeom prst="rect">
            <a:avLst/>
          </a:prstGeom>
        </p:spPr>
      </p:pic>
    </p:spTree>
    <p:extLst>
      <p:ext uri="{BB962C8B-B14F-4D97-AF65-F5344CB8AC3E}">
        <p14:creationId xmlns:p14="http://schemas.microsoft.com/office/powerpoint/2010/main" xmlns="" val="7360760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89F12063-B003-087C-F760-021730907C1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xmlns="" id="{A5B9EAB8-F43E-37BF-4957-5C1C46721645}"/>
              </a:ext>
            </a:extLst>
          </p:cNvPr>
          <p:cNvPicPr>
            <a:picLocks noChangeAspect="1"/>
          </p:cNvPicPr>
          <p:nvPr/>
        </p:nvPicPr>
        <p:blipFill>
          <a:blip r:embed="rId2"/>
          <a:stretch>
            <a:fillRect/>
          </a:stretch>
        </p:blipFill>
        <p:spPr>
          <a:xfrm>
            <a:off x="99424" y="131922"/>
            <a:ext cx="5588287" cy="3073558"/>
          </a:xfrm>
          <a:prstGeom prst="rect">
            <a:avLst/>
          </a:prstGeom>
        </p:spPr>
      </p:pic>
      <p:pic>
        <p:nvPicPr>
          <p:cNvPr id="7" name="Picture 6">
            <a:extLst>
              <a:ext uri="{FF2B5EF4-FFF2-40B4-BE49-F238E27FC236}">
                <a16:creationId xmlns:a16="http://schemas.microsoft.com/office/drawing/2014/main" xmlns="" id="{B7BC0942-AF20-134F-778E-34D7A9049CB7}"/>
              </a:ext>
            </a:extLst>
          </p:cNvPr>
          <p:cNvPicPr>
            <a:picLocks noChangeAspect="1"/>
          </p:cNvPicPr>
          <p:nvPr/>
        </p:nvPicPr>
        <p:blipFill>
          <a:blip r:embed="rId3"/>
          <a:stretch>
            <a:fillRect/>
          </a:stretch>
        </p:blipFill>
        <p:spPr>
          <a:xfrm>
            <a:off x="5883633" y="957464"/>
            <a:ext cx="5835950" cy="2248016"/>
          </a:xfrm>
          <a:prstGeom prst="rect">
            <a:avLst/>
          </a:prstGeom>
        </p:spPr>
      </p:pic>
      <p:sp>
        <p:nvSpPr>
          <p:cNvPr id="8" name="TextBox 7">
            <a:extLst>
              <a:ext uri="{FF2B5EF4-FFF2-40B4-BE49-F238E27FC236}">
                <a16:creationId xmlns:a16="http://schemas.microsoft.com/office/drawing/2014/main" xmlns="" id="{6540CCBC-CE78-FFBF-021C-2CA7C87194E8}"/>
              </a:ext>
            </a:extLst>
          </p:cNvPr>
          <p:cNvSpPr txBox="1"/>
          <p:nvPr/>
        </p:nvSpPr>
        <p:spPr>
          <a:xfrm>
            <a:off x="99424" y="3721608"/>
            <a:ext cx="11705480" cy="3400931"/>
          </a:xfrm>
          <a:prstGeom prst="rect">
            <a:avLst/>
          </a:prstGeom>
          <a:noFill/>
        </p:spPr>
        <p:txBody>
          <a:bodyPr wrap="square" rtlCol="0">
            <a:spAutoFit/>
          </a:bodyPr>
          <a:lstStyle/>
          <a:p>
            <a:pPr>
              <a:spcAft>
                <a:spcPts val="600"/>
              </a:spcAft>
            </a:pPr>
            <a:r>
              <a:rPr lang="en-IN" sz="2000" b="1" dirty="0"/>
              <a:t>- Deep learning engineer is divide into 3 words. We initialized vocabulary to all individual character. </a:t>
            </a:r>
          </a:p>
          <a:p>
            <a:pPr>
              <a:spcAft>
                <a:spcPts val="600"/>
              </a:spcAft>
            </a:pPr>
            <a:r>
              <a:rPr lang="en-IN" sz="2000" b="1" dirty="0"/>
              <a:t>- Each character divide by space then </a:t>
            </a:r>
            <a:r>
              <a:rPr lang="en-IN" sz="2000" b="1" dirty="0" err="1"/>
              <a:t>iteratly</a:t>
            </a:r>
            <a:r>
              <a:rPr lang="en-IN" sz="2000" b="1" dirty="0"/>
              <a:t> merge most frequent characters which hear in repeats 2 time, </a:t>
            </a:r>
            <a:r>
              <a:rPr lang="en-IN" sz="2000" b="1" dirty="0" err="1"/>
              <a:t>ee</a:t>
            </a:r>
            <a:r>
              <a:rPr lang="en-IN" sz="2000" b="1" dirty="0"/>
              <a:t> repeats 2 time rest of the frequence is 1.</a:t>
            </a:r>
          </a:p>
          <a:p>
            <a:pPr>
              <a:spcBef>
                <a:spcPts val="600"/>
              </a:spcBef>
              <a:spcAft>
                <a:spcPts val="600"/>
              </a:spcAft>
            </a:pPr>
            <a:r>
              <a:rPr lang="en-IN" sz="2000" b="1" dirty="0"/>
              <a:t>- Let’s merge the group into vocabulary. Next repeat the process , merge the token calculate the token. </a:t>
            </a:r>
          </a:p>
          <a:p>
            <a:pPr>
              <a:spcAft>
                <a:spcPts val="600"/>
              </a:spcAft>
            </a:pPr>
            <a:r>
              <a:rPr lang="en-IN" sz="2000" b="1" dirty="0"/>
              <a:t>- Keep add to the vocabulary. Keep doing till we reach the desired vocabulary. </a:t>
            </a:r>
          </a:p>
          <a:p>
            <a:pPr>
              <a:spcAft>
                <a:spcPts val="600"/>
              </a:spcAft>
            </a:pPr>
            <a:r>
              <a:rPr lang="en-IN" sz="2000" b="1" dirty="0"/>
              <a:t>- So manually these thing cant possible. </a:t>
            </a:r>
          </a:p>
          <a:p>
            <a:pPr>
              <a:spcAft>
                <a:spcPts val="600"/>
              </a:spcAft>
            </a:pPr>
            <a:r>
              <a:rPr lang="en-IN" sz="2000" b="1" dirty="0"/>
              <a:t>- That’s we  will do this process using library </a:t>
            </a:r>
            <a:r>
              <a:rPr lang="en-IN" sz="2000" b="1" dirty="0">
                <a:highlight>
                  <a:srgbClr val="FFFF00"/>
                </a:highlight>
              </a:rPr>
              <a:t>(HUGGING FACE</a:t>
            </a:r>
            <a:r>
              <a:rPr lang="en-IN" sz="2000" b="1" dirty="0"/>
              <a:t>) </a:t>
            </a:r>
          </a:p>
          <a:p>
            <a:endParaRPr lang="en-IN" sz="2000" b="1" dirty="0"/>
          </a:p>
        </p:txBody>
      </p:sp>
    </p:spTree>
    <p:extLst>
      <p:ext uri="{BB962C8B-B14F-4D97-AF65-F5344CB8AC3E}">
        <p14:creationId xmlns:p14="http://schemas.microsoft.com/office/powerpoint/2010/main" xmlns="" val="35011293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D4210E2F-00E4-DF41-44EA-EEADC0BEA3CF}"/>
              </a:ext>
            </a:extLst>
          </p:cNvPr>
          <p:cNvPicPr>
            <a:picLocks noChangeAspect="1"/>
          </p:cNvPicPr>
          <p:nvPr/>
        </p:nvPicPr>
        <p:blipFill>
          <a:blip r:embed="rId2"/>
          <a:stretch>
            <a:fillRect/>
          </a:stretch>
        </p:blipFill>
        <p:spPr>
          <a:xfrm>
            <a:off x="149636" y="39413"/>
            <a:ext cx="5939700" cy="3857920"/>
          </a:xfrm>
          <a:prstGeom prst="rect">
            <a:avLst/>
          </a:prstGeom>
        </p:spPr>
      </p:pic>
      <p:pic>
        <p:nvPicPr>
          <p:cNvPr id="5" name="Picture 4">
            <a:extLst>
              <a:ext uri="{FF2B5EF4-FFF2-40B4-BE49-F238E27FC236}">
                <a16:creationId xmlns:a16="http://schemas.microsoft.com/office/drawing/2014/main" xmlns="" id="{8440BA38-F41B-6073-191F-A9EDA41A3776}"/>
              </a:ext>
            </a:extLst>
          </p:cNvPr>
          <p:cNvPicPr>
            <a:picLocks noChangeAspect="1"/>
          </p:cNvPicPr>
          <p:nvPr/>
        </p:nvPicPr>
        <p:blipFill>
          <a:blip r:embed="rId3"/>
          <a:stretch>
            <a:fillRect/>
          </a:stretch>
        </p:blipFill>
        <p:spPr>
          <a:xfrm>
            <a:off x="6089336" y="614214"/>
            <a:ext cx="6102664" cy="3283119"/>
          </a:xfrm>
          <a:prstGeom prst="rect">
            <a:avLst/>
          </a:prstGeom>
        </p:spPr>
      </p:pic>
      <p:sp>
        <p:nvSpPr>
          <p:cNvPr id="6" name="TextBox 5">
            <a:extLst>
              <a:ext uri="{FF2B5EF4-FFF2-40B4-BE49-F238E27FC236}">
                <a16:creationId xmlns:a16="http://schemas.microsoft.com/office/drawing/2014/main" xmlns="" id="{C53357B9-AA2E-24FA-0676-C97459E21618}"/>
              </a:ext>
            </a:extLst>
          </p:cNvPr>
          <p:cNvSpPr txBox="1"/>
          <p:nvPr/>
        </p:nvSpPr>
        <p:spPr>
          <a:xfrm>
            <a:off x="149636" y="4277360"/>
            <a:ext cx="11940764" cy="2308324"/>
          </a:xfrm>
          <a:prstGeom prst="rect">
            <a:avLst/>
          </a:prstGeom>
          <a:noFill/>
        </p:spPr>
        <p:txBody>
          <a:bodyPr wrap="square" rtlCol="0">
            <a:spAutoFit/>
          </a:bodyPr>
          <a:lstStyle/>
          <a:p>
            <a:r>
              <a:rPr lang="en-IN" sz="2400" b="1" dirty="0"/>
              <a:t>- BPE We choose frequency </a:t>
            </a:r>
          </a:p>
          <a:p>
            <a:r>
              <a:rPr lang="en-IN" sz="2400" b="1" dirty="0"/>
              <a:t>- Word piece we don’t choose frequency we will choose maximum likelihood for the training data added to vocabulary</a:t>
            </a:r>
          </a:p>
          <a:p>
            <a:r>
              <a:rPr lang="en-IN" sz="2400" b="1" dirty="0"/>
              <a:t>- maximise </a:t>
            </a:r>
            <a:r>
              <a:rPr lang="en-IN" sz="2400" b="1" dirty="0" err="1"/>
              <a:t>likehood</a:t>
            </a:r>
            <a:r>
              <a:rPr lang="en-IN" sz="2400" b="1" dirty="0"/>
              <a:t> of the </a:t>
            </a:r>
            <a:r>
              <a:rPr lang="en-IN" sz="2400" b="1" dirty="0" err="1"/>
              <a:t>trining</a:t>
            </a:r>
            <a:r>
              <a:rPr lang="en-IN" sz="2400" b="1" dirty="0"/>
              <a:t> data is equal to pair probability/ token probability  </a:t>
            </a:r>
          </a:p>
          <a:p>
            <a:r>
              <a:rPr lang="en-IN" sz="2400" b="1" dirty="0"/>
              <a:t>- in BPE we got frequency but in </a:t>
            </a:r>
            <a:r>
              <a:rPr lang="en-IN" sz="2400" b="1" dirty="0" err="1"/>
              <a:t>wordpiece</a:t>
            </a:r>
            <a:r>
              <a:rPr lang="en-IN" sz="2400" b="1" dirty="0"/>
              <a:t> we will be using probability </a:t>
            </a:r>
            <a:r>
              <a:rPr lang="en-IN" sz="2400" b="1" dirty="0" err="1"/>
              <a:t>freaquency</a:t>
            </a:r>
            <a:endParaRPr lang="en-IN" sz="2400" b="1" dirty="0"/>
          </a:p>
          <a:p>
            <a:endParaRPr lang="en-IN" sz="2400" b="1" dirty="0"/>
          </a:p>
        </p:txBody>
      </p:sp>
    </p:spTree>
    <p:extLst>
      <p:ext uri="{BB962C8B-B14F-4D97-AF65-F5344CB8AC3E}">
        <p14:creationId xmlns:p14="http://schemas.microsoft.com/office/powerpoint/2010/main" xmlns="" val="4070625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4CC6741D-83CA-CE99-81C1-B712A3D02A8B}"/>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xmlns="" id="{D3E2A1FB-2F4A-EDB9-D997-E4EEED613FC2}"/>
              </a:ext>
            </a:extLst>
          </p:cNvPr>
          <p:cNvSpPr>
            <a:spLocks noGrp="1"/>
          </p:cNvSpPr>
          <p:nvPr>
            <p:ph type="subTitle" idx="1"/>
          </p:nvPr>
        </p:nvSpPr>
        <p:spPr>
          <a:xfrm>
            <a:off x="121920" y="3246120"/>
            <a:ext cx="11836400" cy="3516803"/>
          </a:xfrm>
        </p:spPr>
        <p:txBody>
          <a:bodyPr>
            <a:noAutofit/>
          </a:bodyPr>
          <a:lstStyle/>
          <a:p>
            <a:pPr algn="l">
              <a:spcBef>
                <a:spcPts val="600"/>
              </a:spcBef>
            </a:pPr>
            <a:r>
              <a:rPr lang="en-IN" sz="1800" b="1" dirty="0"/>
              <a:t>- Assume you want to apply BPE encoding to Japanese or </a:t>
            </a:r>
          </a:p>
          <a:p>
            <a:pPr algn="l">
              <a:spcBef>
                <a:spcPts val="600"/>
              </a:spcBef>
            </a:pPr>
            <a:r>
              <a:rPr lang="en-IN" sz="1800" b="1" dirty="0"/>
              <a:t>Chinese no space is available. </a:t>
            </a:r>
          </a:p>
          <a:p>
            <a:pPr algn="l">
              <a:spcBef>
                <a:spcPts val="600"/>
              </a:spcBef>
            </a:pPr>
            <a:r>
              <a:rPr lang="en-IN" sz="1800" b="1" dirty="0"/>
              <a:t>- So need to implement different pretokenize such languages. </a:t>
            </a:r>
          </a:p>
          <a:p>
            <a:pPr algn="l">
              <a:spcBef>
                <a:spcPts val="600"/>
              </a:spcBef>
            </a:pPr>
            <a:r>
              <a:rPr lang="en-IN" sz="1800" b="1" dirty="0"/>
              <a:t>- The sentence piece tokenizer try to solve this issue by </a:t>
            </a:r>
          </a:p>
          <a:p>
            <a:pPr algn="l">
              <a:spcBef>
                <a:spcPts val="600"/>
              </a:spcBef>
            </a:pPr>
            <a:r>
              <a:rPr lang="en-IN" sz="1800" b="1" dirty="0"/>
              <a:t>treating input text as character  white space included and </a:t>
            </a:r>
          </a:p>
          <a:p>
            <a:pPr algn="l">
              <a:spcBef>
                <a:spcPts val="600"/>
              </a:spcBef>
            </a:pPr>
            <a:r>
              <a:rPr lang="en-IN" sz="1800" b="1" dirty="0"/>
              <a:t>it does that by apply same merging algorithm as </a:t>
            </a:r>
            <a:r>
              <a:rPr lang="en-IN" sz="1800" b="1" dirty="0" err="1"/>
              <a:t>bpe</a:t>
            </a:r>
            <a:r>
              <a:rPr lang="en-IN" sz="1800" b="1" dirty="0"/>
              <a:t> or </a:t>
            </a:r>
          </a:p>
          <a:p>
            <a:pPr algn="l">
              <a:spcBef>
                <a:spcPts val="600"/>
              </a:spcBef>
            </a:pPr>
            <a:r>
              <a:rPr lang="en-IN" sz="1800" b="1" dirty="0"/>
              <a:t>unigram tokenizer. Result output after apply </a:t>
            </a:r>
            <a:r>
              <a:rPr lang="en-IN" sz="1800" b="1" dirty="0" err="1"/>
              <a:t>sentencepiece</a:t>
            </a:r>
            <a:r>
              <a:rPr lang="en-IN" sz="1800" b="1" dirty="0"/>
              <a:t> </a:t>
            </a:r>
          </a:p>
          <a:p>
            <a:pPr algn="l">
              <a:spcBef>
                <a:spcPts val="600"/>
              </a:spcBef>
            </a:pPr>
            <a:r>
              <a:rPr lang="en-IN" sz="1800" b="1" dirty="0"/>
              <a:t>tokenizer &amp; you can see _ before certain tokens place holder</a:t>
            </a:r>
          </a:p>
          <a:p>
            <a:pPr algn="l">
              <a:spcBef>
                <a:spcPts val="600"/>
              </a:spcBef>
            </a:pPr>
            <a:r>
              <a:rPr lang="en-IN" sz="1800" b="1" dirty="0"/>
              <a:t> for space which compare to BPE or </a:t>
            </a:r>
            <a:r>
              <a:rPr lang="en-IN" sz="1800" b="1" dirty="0" err="1"/>
              <a:t>wordpiece</a:t>
            </a:r>
            <a:r>
              <a:rPr lang="en-IN" sz="1800" b="1" dirty="0"/>
              <a:t> tokenizer </a:t>
            </a:r>
          </a:p>
          <a:p>
            <a:pPr algn="l">
              <a:spcBef>
                <a:spcPts val="600"/>
              </a:spcBef>
            </a:pPr>
            <a:r>
              <a:rPr lang="en-IN" sz="1800" b="1" dirty="0"/>
              <a:t>allow to </a:t>
            </a:r>
            <a:r>
              <a:rPr lang="en-IN" sz="1800" b="1" dirty="0" err="1"/>
              <a:t>concating</a:t>
            </a:r>
            <a:r>
              <a:rPr lang="en-IN" sz="1800" b="1" dirty="0"/>
              <a:t> the tokens . This is how tokenizer works </a:t>
            </a:r>
          </a:p>
          <a:p>
            <a:pPr algn="l">
              <a:spcBef>
                <a:spcPts val="600"/>
              </a:spcBef>
            </a:pPr>
            <a:r>
              <a:rPr lang="en-IN" sz="1800" b="1" dirty="0"/>
              <a:t>- Sentence piece tokenizer used in </a:t>
            </a:r>
            <a:r>
              <a:rPr lang="en-IN" sz="1800" b="1" dirty="0">
                <a:highlight>
                  <a:srgbClr val="FFFF00"/>
                </a:highlight>
              </a:rPr>
              <a:t>T5 | ALBERT | ROBERTA </a:t>
            </a:r>
            <a:r>
              <a:rPr lang="en-IN" sz="1800" b="1" dirty="0"/>
              <a:t>etc.</a:t>
            </a:r>
          </a:p>
          <a:p>
            <a:pPr algn="l"/>
            <a:endParaRPr lang="en-IN" sz="1800" b="1" dirty="0"/>
          </a:p>
        </p:txBody>
      </p:sp>
      <p:pic>
        <p:nvPicPr>
          <p:cNvPr id="5" name="Picture 4">
            <a:extLst>
              <a:ext uri="{FF2B5EF4-FFF2-40B4-BE49-F238E27FC236}">
                <a16:creationId xmlns:a16="http://schemas.microsoft.com/office/drawing/2014/main" xmlns="" id="{74C0943A-0729-D305-6D3B-D5A9D5A929C9}"/>
              </a:ext>
            </a:extLst>
          </p:cNvPr>
          <p:cNvPicPr>
            <a:picLocks noChangeAspect="1"/>
          </p:cNvPicPr>
          <p:nvPr/>
        </p:nvPicPr>
        <p:blipFill>
          <a:blip r:embed="rId2"/>
          <a:stretch>
            <a:fillRect/>
          </a:stretch>
        </p:blipFill>
        <p:spPr>
          <a:xfrm>
            <a:off x="107190" y="95077"/>
            <a:ext cx="6055866" cy="3151043"/>
          </a:xfrm>
          <a:prstGeom prst="rect">
            <a:avLst/>
          </a:prstGeom>
        </p:spPr>
      </p:pic>
      <p:pic>
        <p:nvPicPr>
          <p:cNvPr id="7" name="Picture 6">
            <a:extLst>
              <a:ext uri="{FF2B5EF4-FFF2-40B4-BE49-F238E27FC236}">
                <a16:creationId xmlns:a16="http://schemas.microsoft.com/office/drawing/2014/main" xmlns="" id="{679D0313-95B0-7526-D67A-A5F5E9BD6797}"/>
              </a:ext>
            </a:extLst>
          </p:cNvPr>
          <p:cNvPicPr>
            <a:picLocks noChangeAspect="1"/>
          </p:cNvPicPr>
          <p:nvPr/>
        </p:nvPicPr>
        <p:blipFill>
          <a:blip r:embed="rId3"/>
          <a:stretch>
            <a:fillRect/>
          </a:stretch>
        </p:blipFill>
        <p:spPr>
          <a:xfrm>
            <a:off x="6163056" y="95077"/>
            <a:ext cx="5795264" cy="3151043"/>
          </a:xfrm>
          <a:prstGeom prst="rect">
            <a:avLst/>
          </a:prstGeom>
        </p:spPr>
      </p:pic>
      <p:pic>
        <p:nvPicPr>
          <p:cNvPr id="9" name="Picture 8">
            <a:extLst>
              <a:ext uri="{FF2B5EF4-FFF2-40B4-BE49-F238E27FC236}">
                <a16:creationId xmlns:a16="http://schemas.microsoft.com/office/drawing/2014/main" xmlns="" id="{46E57E65-B004-B785-9783-405EC6659808}"/>
              </a:ext>
            </a:extLst>
          </p:cNvPr>
          <p:cNvPicPr>
            <a:picLocks noChangeAspect="1"/>
          </p:cNvPicPr>
          <p:nvPr/>
        </p:nvPicPr>
        <p:blipFill>
          <a:blip r:embed="rId4"/>
          <a:stretch>
            <a:fillRect/>
          </a:stretch>
        </p:blipFill>
        <p:spPr>
          <a:xfrm>
            <a:off x="6565392" y="3246121"/>
            <a:ext cx="5504688" cy="3516802"/>
          </a:xfrm>
          <a:prstGeom prst="rect">
            <a:avLst/>
          </a:prstGeom>
        </p:spPr>
      </p:pic>
    </p:spTree>
    <p:extLst>
      <p:ext uri="{BB962C8B-B14F-4D97-AF65-F5344CB8AC3E}">
        <p14:creationId xmlns:p14="http://schemas.microsoft.com/office/powerpoint/2010/main" xmlns="" val="23595565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xmlns="" id="{B47A3059-69F2-4E12-ACD8-A5FE281919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103A17B3-09D6-E4B1-DC46-AF9E7785C375}"/>
              </a:ext>
            </a:extLst>
          </p:cNvPr>
          <p:cNvSpPr>
            <a:spLocks noGrp="1"/>
          </p:cNvSpPr>
          <p:nvPr>
            <p:ph type="ctrTitle"/>
          </p:nvPr>
        </p:nvSpPr>
        <p:spPr>
          <a:xfrm>
            <a:off x="1" y="112283"/>
            <a:ext cx="5293360" cy="768721"/>
          </a:xfrm>
          <a:solidFill>
            <a:schemeClr val="bg2">
              <a:lumMod val="10000"/>
            </a:schemeClr>
          </a:solidFill>
          <a:ln>
            <a:solidFill>
              <a:schemeClr val="tx1"/>
            </a:solidFill>
          </a:ln>
        </p:spPr>
        <p:txBody>
          <a:bodyPr vert="horz" lIns="91440" tIns="45720" rIns="91440" bIns="45720" rtlCol="0" anchor="b">
            <a:normAutofit/>
          </a:bodyPr>
          <a:lstStyle/>
          <a:p>
            <a:r>
              <a:rPr lang="en-US" sz="4800" dirty="0">
                <a:solidFill>
                  <a:schemeClr val="bg2"/>
                </a:solidFill>
              </a:rPr>
              <a:t>LLM EMBEDDING </a:t>
            </a:r>
          </a:p>
        </p:txBody>
      </p:sp>
      <p:pic>
        <p:nvPicPr>
          <p:cNvPr id="5" name="Picture 4">
            <a:extLst>
              <a:ext uri="{FF2B5EF4-FFF2-40B4-BE49-F238E27FC236}">
                <a16:creationId xmlns:a16="http://schemas.microsoft.com/office/drawing/2014/main" xmlns="" id="{EA11AFF5-5C4D-5351-0C8D-90D0A53D8C32}"/>
              </a:ext>
            </a:extLst>
          </p:cNvPr>
          <p:cNvPicPr>
            <a:picLocks noChangeAspect="1"/>
          </p:cNvPicPr>
          <p:nvPr/>
        </p:nvPicPr>
        <p:blipFill>
          <a:blip r:embed="rId2"/>
          <a:stretch>
            <a:fillRect/>
          </a:stretch>
        </p:blipFill>
        <p:spPr>
          <a:xfrm>
            <a:off x="1" y="1268490"/>
            <a:ext cx="5506720" cy="4360150"/>
          </a:xfrm>
          <a:prstGeom prst="rect">
            <a:avLst/>
          </a:prstGeom>
        </p:spPr>
      </p:pic>
      <p:sp>
        <p:nvSpPr>
          <p:cNvPr id="25" name="Rectangle 24">
            <a:extLst>
              <a:ext uri="{FF2B5EF4-FFF2-40B4-BE49-F238E27FC236}">
                <a16:creationId xmlns:a16="http://schemas.microsoft.com/office/drawing/2014/main" xmlns="" id="{33AE4636-AEEC-45D6-84D4-7AC2DA48EC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7383398"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xmlns="" id="{8D9CE0F4-2EB2-4F1F-8AAC-DB3571D9FE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145655" y="2285541"/>
            <a:ext cx="4526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Subtitle 2">
            <a:extLst>
              <a:ext uri="{FF2B5EF4-FFF2-40B4-BE49-F238E27FC236}">
                <a16:creationId xmlns:a16="http://schemas.microsoft.com/office/drawing/2014/main" xmlns="" id="{D95D1672-B02A-BAE6-14A8-902C4BE8611B}"/>
              </a:ext>
            </a:extLst>
          </p:cNvPr>
          <p:cNvSpPr>
            <a:spLocks noGrp="1"/>
          </p:cNvSpPr>
          <p:nvPr>
            <p:ph type="subTitle" idx="1"/>
          </p:nvPr>
        </p:nvSpPr>
        <p:spPr>
          <a:xfrm>
            <a:off x="5384800" y="1"/>
            <a:ext cx="6715760" cy="6858000"/>
          </a:xfrm>
        </p:spPr>
        <p:txBody>
          <a:bodyPr vert="horz" lIns="91440" tIns="45720" rIns="91440" bIns="45720" rtlCol="0">
            <a:noAutofit/>
          </a:bodyPr>
          <a:lstStyle/>
          <a:p>
            <a:pPr indent="-228600" algn="l">
              <a:buFont typeface="Arial" panose="020B0604020202020204" pitchFamily="34" charset="0"/>
              <a:buChar char="•"/>
            </a:pPr>
            <a:r>
              <a:rPr lang="en-US" sz="2000" b="1" i="0" dirty="0">
                <a:effectLst/>
              </a:rPr>
              <a:t>In the context of large language models, </a:t>
            </a:r>
            <a:r>
              <a:rPr lang="en-US" sz="2000" b="1" i="1" dirty="0">
                <a:effectLst/>
              </a:rPr>
              <a:t>embeddings are vectors stored in an index within a vector database</a:t>
            </a:r>
            <a:r>
              <a:rPr lang="en-US" sz="2000" b="1" i="0" dirty="0">
                <a:effectLst/>
              </a:rPr>
              <a:t>. </a:t>
            </a:r>
          </a:p>
          <a:p>
            <a:pPr indent="-228600" algn="l">
              <a:buFont typeface="Arial" panose="020B0604020202020204" pitchFamily="34" charset="0"/>
              <a:buChar char="•"/>
            </a:pPr>
            <a:r>
              <a:rPr lang="en-US" sz="2000" b="1" i="0" dirty="0">
                <a:effectLst/>
              </a:rPr>
              <a:t>Embeddings are a way to store data of all types (including images, audio files, text, documents, etc.) in number arrays called vectors.</a:t>
            </a:r>
          </a:p>
          <a:p>
            <a:pPr indent="-228600" algn="l">
              <a:buFont typeface="Arial" panose="020B0604020202020204" pitchFamily="34" charset="0"/>
              <a:buChar char="•"/>
            </a:pPr>
            <a:r>
              <a:rPr lang="en-US" sz="2000" b="1" i="0" dirty="0">
                <a:effectLst/>
              </a:rPr>
              <a:t>The most efficient way to store a vectorized index is in a vector database, also sometimes referred to as vector store.</a:t>
            </a:r>
            <a:endParaRPr lang="en-US" sz="2000" b="1" dirty="0"/>
          </a:p>
          <a:p>
            <a:pPr indent="-228600" algn="l">
              <a:buFont typeface="Arial" panose="020B0604020202020204" pitchFamily="34" charset="0"/>
              <a:buChar char="•"/>
            </a:pPr>
            <a:r>
              <a:rPr lang="en-US" sz="2000" b="1" i="0" dirty="0">
                <a:effectLst/>
              </a:rPr>
              <a:t>Unlike traditional databases that store information in rows and columns, </a:t>
            </a:r>
            <a:r>
              <a:rPr lang="en-US" sz="2000" b="1" i="0" dirty="0">
                <a:effectLst/>
                <a:highlight>
                  <a:srgbClr val="FFFF00"/>
                </a:highlight>
              </a:rPr>
              <a:t>vector databases </a:t>
            </a:r>
            <a:r>
              <a:rPr lang="en-US" sz="2000" b="1" i="0" dirty="0">
                <a:effectLst/>
              </a:rPr>
              <a:t>use an algorithm to index the vectors.</a:t>
            </a:r>
          </a:p>
          <a:p>
            <a:pPr indent="-228600" algn="l">
              <a:buFont typeface="Arial" panose="020B0604020202020204" pitchFamily="34" charset="0"/>
              <a:buChar char="•"/>
            </a:pPr>
            <a:r>
              <a:rPr lang="en-US" sz="2000" b="1" i="0" dirty="0">
                <a:effectLst/>
              </a:rPr>
              <a:t>In a vectorized database, function approximation is used to look for the most similar vector to the query — this process is called </a:t>
            </a:r>
            <a:r>
              <a:rPr lang="en-US" sz="2000" b="1" i="0" dirty="0" err="1">
                <a:effectLst/>
                <a:highlight>
                  <a:srgbClr val="FFFF00"/>
                </a:highlight>
              </a:rPr>
              <a:t>Retieval</a:t>
            </a:r>
            <a:r>
              <a:rPr lang="en-US" sz="2000" b="1" i="0" dirty="0">
                <a:effectLst/>
                <a:highlight>
                  <a:srgbClr val="FFFF00"/>
                </a:highlight>
              </a:rPr>
              <a:t> Augmented Generation (RAG). </a:t>
            </a:r>
          </a:p>
          <a:p>
            <a:pPr indent="-228600" algn="l">
              <a:buFont typeface="Arial" panose="020B0604020202020204" pitchFamily="34" charset="0"/>
              <a:buChar char="•"/>
            </a:pPr>
            <a:r>
              <a:rPr lang="en-US" sz="2000" b="1" i="0" dirty="0">
                <a:effectLst/>
              </a:rPr>
              <a:t>Mathematically, an embedding space, or latent space, is defined as a manifold in which similar items are positioned closer to one another than less similar items. In this case, sentences that are semantically similar should have similar embedded vectors and thus be closer together in the space.</a:t>
            </a:r>
            <a:endParaRPr lang="en-US" sz="2000" b="1" dirty="0"/>
          </a:p>
        </p:txBody>
      </p:sp>
    </p:spTree>
    <p:extLst>
      <p:ext uri="{BB962C8B-B14F-4D97-AF65-F5344CB8AC3E}">
        <p14:creationId xmlns:p14="http://schemas.microsoft.com/office/powerpoint/2010/main" xmlns="" val="39615490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xmlns="" id="{872C8F20-7125-B265-4CE6-C201EFF5BD76}"/>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A4E37431-20F0-4DD6-84A9-ED2B644943A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0AE98B72-66C6-4AB4-AF0D-BA830DE8639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407EAFC6-733F-403D-BB4D-05A3A28742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17A36730-4CB0-4F61-AD11-A44C9765833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xmlns="" id="{C69C79E1-F916-4929-A4F3-DE763D4BFA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xmlns="" id="{767334AB-16BD-4EC7-8C6B-4B517160093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549A1D65-3EEB-2763-988A-B9DCE74FAC5B}"/>
              </a:ext>
            </a:extLst>
          </p:cNvPr>
          <p:cNvSpPr>
            <a:spLocks noGrp="1"/>
          </p:cNvSpPr>
          <p:nvPr>
            <p:ph type="ctrTitle"/>
          </p:nvPr>
        </p:nvSpPr>
        <p:spPr>
          <a:xfrm>
            <a:off x="219456" y="891652"/>
            <a:ext cx="4852607" cy="1272428"/>
          </a:xfrm>
        </p:spPr>
        <p:txBody>
          <a:bodyPr anchor="b">
            <a:normAutofit/>
          </a:bodyPr>
          <a:lstStyle/>
          <a:p>
            <a:r>
              <a:rPr lang="en-IN" sz="4000" b="1" dirty="0">
                <a:solidFill>
                  <a:srgbClr val="FFFFFF"/>
                </a:solidFill>
              </a:rPr>
              <a:t>TRANSFER LEARNING</a:t>
            </a:r>
          </a:p>
        </p:txBody>
      </p:sp>
      <p:pic>
        <p:nvPicPr>
          <p:cNvPr id="5" name="Picture 4">
            <a:extLst>
              <a:ext uri="{FF2B5EF4-FFF2-40B4-BE49-F238E27FC236}">
                <a16:creationId xmlns:a16="http://schemas.microsoft.com/office/drawing/2014/main" xmlns="" id="{896E04E2-71AA-3B69-E856-2A00A4E4754E}"/>
              </a:ext>
            </a:extLst>
          </p:cNvPr>
          <p:cNvPicPr>
            <a:picLocks noChangeAspect="1"/>
          </p:cNvPicPr>
          <p:nvPr/>
        </p:nvPicPr>
        <p:blipFill>
          <a:blip r:embed="rId2"/>
          <a:stretch>
            <a:fillRect/>
          </a:stretch>
        </p:blipFill>
        <p:spPr>
          <a:xfrm>
            <a:off x="5576079" y="10140"/>
            <a:ext cx="6624063" cy="6674123"/>
          </a:xfrm>
          <a:prstGeom prst="rect">
            <a:avLst/>
          </a:prstGeom>
        </p:spPr>
      </p:pic>
    </p:spTree>
    <p:extLst>
      <p:ext uri="{BB962C8B-B14F-4D97-AF65-F5344CB8AC3E}">
        <p14:creationId xmlns:p14="http://schemas.microsoft.com/office/powerpoint/2010/main" xmlns="" val="41684380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5904</TotalTime>
  <Words>1331</Words>
  <Application>Microsoft Office PowerPoint</Application>
  <PresentationFormat>Custom</PresentationFormat>
  <Paragraphs>218</Paragraphs>
  <Slides>36</Slides>
  <Notes>0</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AGENDA       </vt:lpstr>
      <vt:lpstr>1- WHAT IS LARGE LANGUAGE MODEL</vt:lpstr>
      <vt:lpstr>2 - HOW DOES LLM WORK :-  - LLM TOKENIZER  - LLM EMBEDDING  - TRANSFER LEARNING  - ATTENTION IN LLM   - PRE-TRAINING  </vt:lpstr>
      <vt:lpstr>LLM TOKENIZERS</vt:lpstr>
      <vt:lpstr>Slide 5</vt:lpstr>
      <vt:lpstr>Slide 6</vt:lpstr>
      <vt:lpstr>Slide 7</vt:lpstr>
      <vt:lpstr>LLM EMBEDDING </vt:lpstr>
      <vt:lpstr>TRANSFER LEARNING</vt:lpstr>
      <vt:lpstr>Slide 10</vt:lpstr>
      <vt:lpstr>Slide 11</vt:lpstr>
      <vt:lpstr>PRE-TRAINING &amp; FINE-TUNNING  IN LLM </vt:lpstr>
      <vt:lpstr>Slide 13</vt:lpstr>
      <vt:lpstr>Slide 14</vt:lpstr>
      <vt:lpstr>COMPARISION OF LLM &amp; PRICING</vt:lpstr>
      <vt:lpstr>Slide 16</vt:lpstr>
      <vt:lpstr>Slide 17</vt:lpstr>
      <vt:lpstr>4: KEY STEPS LLM: </vt:lpstr>
      <vt:lpstr>WHAT IS DATA CURATION ?</vt:lpstr>
      <vt:lpstr>MODEL ARCHITECTURE</vt:lpstr>
      <vt:lpstr>TRAINING LLM MODEL</vt:lpstr>
      <vt:lpstr>Slide 22</vt:lpstr>
      <vt:lpstr>5- Why we call large language models? Why large?</vt:lpstr>
      <vt:lpstr>Slide 24</vt:lpstr>
      <vt:lpstr>Slide 25</vt:lpstr>
      <vt:lpstr>6- OPEN-AI API KEY GENERATION </vt:lpstr>
      <vt:lpstr>8- WHAT IS LANGCHAIN?</vt:lpstr>
      <vt:lpstr>9- EXPLORE THE DATASET USING LANGCHAIN &amp; OPEN-AI (PRACTICLE)</vt:lpstr>
      <vt:lpstr>9- TOP LLM MODEL</vt:lpstr>
      <vt:lpstr> 4- GOOGLE(GEMINI) :  Google’s new AI, GEMINI, compete  ChatGPT. Released in December 2023 it was built from the ground up to be multimodal, which means it can generalize and seamlessly understand, operate across and combine different types of information including text, code, audio, image and video.  With a score of 90.0%, Gemini Ultra is the first model to outperform human experts on MMLU (massive multitask language understanding), which uses a combination of 57 subjects such as math, physics, history, law, medicine and ethics for testing both world knowledge and problem-solving abilities. Developers and enterprise customers can access Gemini Pro via the Gemini API in Google AI Studio or Google Cloud Vertex AI.   5- GOOGLE (BARD): (Google Bard stands as an experimental conversational AI service driven by LaMDA (Language Model for Dialogue Applications), a project undertaken by Google AI. Google rebrands BARD AI to GEMINI AI  6- GOOGLE (PALM-2): PaLM 2 is a large language model (LLM) developed by Google AI.   Google has elevated the capabilities of PaLM 2 by emphasizing various aspects, including commonsense reasoning, formal logic, mathematical equations, and advanced coding, spanning over 20 languages.   PaLM 2 is purportedly trained on a massive 540 billion parameters.    </vt:lpstr>
      <vt:lpstr>5-  META AI (LLaMA) : LLaMa, or Large Language Model Meta AI, emerges as a significant development in the realm of Large Language Models by Meta AI. The inaugural release of LLaMa in February 2023, with the largest version of 65 billion parameters in size.  Meta’s introduction of the LLaMa family of large language models (LLMs) has become a valuable asset for the open-source community. The diverse range of LLaMA models, spanning from 7 billion to 65 billion parameters, has demonstrated superior performance compared to other LLMs, including GPT-3, across various benchmarks.    6- CLAUDE V1: It’s not as popular LLM as compared to GPT or Llama but Claude is a powerful LLM developed by Anthropic, former co-founded by OpenAI employees. It’s a newbie on the Large Language Model block that’s outperforming PaLM 2 in benchmark tests and offering a 100k token context window for the first time ever. It’s in competition with GPT-4 and scored 7.94 in the MT-Bench test, while GPT-4 scored 8.99 and in the MMLU benchmark as well, Claude v1 secures 75.6 points, and GPT-4 scores 86.4. Previously said that is offers 100k tokens which is equivalent to about 75,000 words, this means that you can easily load a full-length book into Claude’s context window, it would still understand it and create text in response to your prompts.  7- FALCON Its an open source model which has outranked all the other open-source models released so far, including LLaMA, StableLM, MPT, and more. Notably, Falcon LLM underwent training (on AWS Sagemaker) on an extensive dataset comprising web text and curated sources. model developed by the Technology Innovation Institute(TII). </vt:lpstr>
      <vt:lpstr>10- FREQUENTLY ASKED QUESTION</vt:lpstr>
      <vt:lpstr>11 - TRENDING LLM APPLICATION</vt:lpstr>
      <vt:lpstr>Slide 34</vt:lpstr>
      <vt:lpstr>         SUPERVISED LEARNING vs UNSUPERVISED LEARNING vs REINFORCEMENT LEARNING</vt:lpstr>
      <vt:lpstr>Slide 36</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 ON  LARGE LANGUAGE MODEL (LLM- ai)</dc:title>
  <dc:creator>kodi prakash senapati</dc:creator>
  <cp:lastModifiedBy>Admin</cp:lastModifiedBy>
  <cp:revision>58</cp:revision>
  <dcterms:created xsi:type="dcterms:W3CDTF">2024-03-05T09:23:33Z</dcterms:created>
  <dcterms:modified xsi:type="dcterms:W3CDTF">2025-09-08T13:23:33Z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2024-03-05T09:23:46Z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fef07c45-9e0d-4224-8a97-78a39d8ae827</vt:lpwstr>
  </property>
  <property fmtid="{D5CDD505-2E9C-101B-9397-08002B2CF9AE}" pid="7" name="MSIP_Label_defa4170-0d19-0005-0004-bc88714345d2_ActionId">
    <vt:lpwstr>5cd5418c-2a96-4749-957a-b7d8a3d60705</vt:lpwstr>
  </property>
  <property fmtid="{D5CDD505-2E9C-101B-9397-08002B2CF9AE}" pid="8" name="MSIP_Label_defa4170-0d19-0005-0004-bc88714345d2_ContentBits">
    <vt:lpwstr>0</vt:lpwstr>
  </property>
</Properties>
</file>